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60"/>
  </p:notesMasterIdLst>
  <p:handoutMasterIdLst>
    <p:handoutMasterId r:id="rId61"/>
  </p:handoutMasterIdLst>
  <p:sldIdLst>
    <p:sldId id="256" r:id="rId2"/>
    <p:sldId id="257" r:id="rId3"/>
    <p:sldId id="436" r:id="rId4"/>
    <p:sldId id="533" r:id="rId5"/>
    <p:sldId id="534" r:id="rId6"/>
    <p:sldId id="595" r:id="rId7"/>
    <p:sldId id="596" r:id="rId8"/>
    <p:sldId id="597" r:id="rId9"/>
    <p:sldId id="598" r:id="rId10"/>
    <p:sldId id="599" r:id="rId11"/>
    <p:sldId id="600" r:id="rId12"/>
    <p:sldId id="601" r:id="rId13"/>
    <p:sldId id="602" r:id="rId14"/>
    <p:sldId id="603" r:id="rId15"/>
    <p:sldId id="604" r:id="rId16"/>
    <p:sldId id="605" r:id="rId17"/>
    <p:sldId id="606" r:id="rId18"/>
    <p:sldId id="642" r:id="rId19"/>
    <p:sldId id="644" r:id="rId20"/>
    <p:sldId id="643" r:id="rId21"/>
    <p:sldId id="531" r:id="rId22"/>
    <p:sldId id="545" r:id="rId23"/>
    <p:sldId id="607" r:id="rId24"/>
    <p:sldId id="608" r:id="rId25"/>
    <p:sldId id="609" r:id="rId26"/>
    <p:sldId id="612" r:id="rId27"/>
    <p:sldId id="610" r:id="rId28"/>
    <p:sldId id="611" r:id="rId29"/>
    <p:sldId id="613" r:id="rId30"/>
    <p:sldId id="614" r:id="rId31"/>
    <p:sldId id="615" r:id="rId32"/>
    <p:sldId id="616" r:id="rId33"/>
    <p:sldId id="647" r:id="rId34"/>
    <p:sldId id="582" r:id="rId35"/>
    <p:sldId id="584" r:id="rId36"/>
    <p:sldId id="619" r:id="rId37"/>
    <p:sldId id="620" r:id="rId38"/>
    <p:sldId id="621" r:id="rId39"/>
    <p:sldId id="622" r:id="rId40"/>
    <p:sldId id="623" r:id="rId41"/>
    <p:sldId id="624" r:id="rId42"/>
    <p:sldId id="625" r:id="rId43"/>
    <p:sldId id="626" r:id="rId44"/>
    <p:sldId id="628" r:id="rId45"/>
    <p:sldId id="629" r:id="rId46"/>
    <p:sldId id="630" r:id="rId47"/>
    <p:sldId id="631" r:id="rId48"/>
    <p:sldId id="633" r:id="rId49"/>
    <p:sldId id="632" r:id="rId50"/>
    <p:sldId id="634" r:id="rId51"/>
    <p:sldId id="646" r:id="rId52"/>
    <p:sldId id="635" r:id="rId53"/>
    <p:sldId id="636" r:id="rId54"/>
    <p:sldId id="637" r:id="rId55"/>
    <p:sldId id="638" r:id="rId56"/>
    <p:sldId id="639" r:id="rId57"/>
    <p:sldId id="640" r:id="rId58"/>
    <p:sldId id="641" r:id="rId5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850">
          <p15:clr>
            <a:srgbClr val="A4A3A4"/>
          </p15:clr>
        </p15:guide>
        <p15:guide id="2" pos="1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457F"/>
    <a:srgbClr val="003E7E"/>
    <a:srgbClr val="948151"/>
    <a:srgbClr val="002B5E"/>
    <a:srgbClr val="A9852A"/>
    <a:srgbClr val="76643E"/>
    <a:srgbClr val="C3C7D1"/>
    <a:srgbClr val="CDB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70" autoAdjust="0"/>
    <p:restoredTop sz="96327"/>
  </p:normalViewPr>
  <p:slideViewPr>
    <p:cSldViewPr snapToGrid="0">
      <p:cViewPr varScale="1">
        <p:scale>
          <a:sx n="124" d="100"/>
          <a:sy n="124" d="100"/>
        </p:scale>
        <p:origin x="912" y="168"/>
      </p:cViewPr>
      <p:guideLst>
        <p:guide orient="horz" pos="850"/>
        <p:guide pos="11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restes, Robert John" userId="fa996a5b-b028-49c9-87fd-0320eed9553f" providerId="ADAL" clId="{5A6F6E20-862E-B84B-83AB-EF7793C38ABC}"/>
    <pc:docChg chg="undo custSel addSld delSld modSld">
      <pc:chgData name="Kerestes, Robert John" userId="fa996a5b-b028-49c9-87fd-0320eed9553f" providerId="ADAL" clId="{5A6F6E20-862E-B84B-83AB-EF7793C38ABC}" dt="2022-06-04T08:25:06.804" v="66" actId="478"/>
      <pc:docMkLst>
        <pc:docMk/>
      </pc:docMkLst>
      <pc:sldChg chg="delSp modSp mod">
        <pc:chgData name="Kerestes, Robert John" userId="fa996a5b-b028-49c9-87fd-0320eed9553f" providerId="ADAL" clId="{5A6F6E20-862E-B84B-83AB-EF7793C38ABC}" dt="2022-06-04T08:25:06.804" v="66" actId="478"/>
        <pc:sldMkLst>
          <pc:docMk/>
          <pc:sldMk cId="4074661117" sldId="614"/>
        </pc:sldMkLst>
        <pc:spChg chg="del">
          <ac:chgData name="Kerestes, Robert John" userId="fa996a5b-b028-49c9-87fd-0320eed9553f" providerId="ADAL" clId="{5A6F6E20-862E-B84B-83AB-EF7793C38ABC}" dt="2022-06-04T08:24:56.651" v="61" actId="478"/>
          <ac:spMkLst>
            <pc:docMk/>
            <pc:sldMk cId="4074661117" sldId="614"/>
            <ac:spMk id="17" creationId="{5A7101D2-3BBC-2C4D-A07A-6B77854B918C}"/>
          </ac:spMkLst>
        </pc:spChg>
        <pc:spChg chg="del">
          <ac:chgData name="Kerestes, Robert John" userId="fa996a5b-b028-49c9-87fd-0320eed9553f" providerId="ADAL" clId="{5A6F6E20-862E-B84B-83AB-EF7793C38ABC}" dt="2022-06-04T08:24:49.501" v="59" actId="478"/>
          <ac:spMkLst>
            <pc:docMk/>
            <pc:sldMk cId="4074661117" sldId="614"/>
            <ac:spMk id="19" creationId="{24C5AF36-5431-3E43-B615-4BA8B9F6E5D8}"/>
          </ac:spMkLst>
        </pc:spChg>
        <pc:spChg chg="del mod">
          <ac:chgData name="Kerestes, Robert John" userId="fa996a5b-b028-49c9-87fd-0320eed9553f" providerId="ADAL" clId="{5A6F6E20-862E-B84B-83AB-EF7793C38ABC}" dt="2022-06-04T08:25:03.496" v="65" actId="478"/>
          <ac:spMkLst>
            <pc:docMk/>
            <pc:sldMk cId="4074661117" sldId="614"/>
            <ac:spMk id="20" creationId="{77D35DEA-D2E8-414F-8EAC-6AD20488FAED}"/>
          </ac:spMkLst>
        </pc:spChg>
        <pc:cxnChg chg="del">
          <ac:chgData name="Kerestes, Robert John" userId="fa996a5b-b028-49c9-87fd-0320eed9553f" providerId="ADAL" clId="{5A6F6E20-862E-B84B-83AB-EF7793C38ABC}" dt="2022-06-04T08:24:53.429" v="60" actId="478"/>
          <ac:cxnSpMkLst>
            <pc:docMk/>
            <pc:sldMk cId="4074661117" sldId="614"/>
            <ac:cxnSpMk id="13" creationId="{1BBD42E8-ABE1-7249-9D4A-A8DE72924EA6}"/>
          </ac:cxnSpMkLst>
        </pc:cxnChg>
        <pc:cxnChg chg="del">
          <ac:chgData name="Kerestes, Robert John" userId="fa996a5b-b028-49c9-87fd-0320eed9553f" providerId="ADAL" clId="{5A6F6E20-862E-B84B-83AB-EF7793C38ABC}" dt="2022-06-04T08:24:58.458" v="62" actId="478"/>
          <ac:cxnSpMkLst>
            <pc:docMk/>
            <pc:sldMk cId="4074661117" sldId="614"/>
            <ac:cxnSpMk id="30" creationId="{DCEF6C36-1A01-2B49-B469-70CD2505481F}"/>
          </ac:cxnSpMkLst>
        </pc:cxnChg>
        <pc:cxnChg chg="del">
          <ac:chgData name="Kerestes, Robert John" userId="fa996a5b-b028-49c9-87fd-0320eed9553f" providerId="ADAL" clId="{5A6F6E20-862E-B84B-83AB-EF7793C38ABC}" dt="2022-06-04T08:25:06.804" v="66" actId="478"/>
          <ac:cxnSpMkLst>
            <pc:docMk/>
            <pc:sldMk cId="4074661117" sldId="614"/>
            <ac:cxnSpMk id="36" creationId="{BC3F03D6-0327-0F4A-B962-51536F8D8E1F}"/>
          </ac:cxnSpMkLst>
        </pc:cxnChg>
      </pc:sldChg>
      <pc:sldChg chg="delSp mod">
        <pc:chgData name="Kerestes, Robert John" userId="fa996a5b-b028-49c9-87fd-0320eed9553f" providerId="ADAL" clId="{5A6F6E20-862E-B84B-83AB-EF7793C38ABC}" dt="2022-06-04T08:24:42.958" v="58" actId="478"/>
        <pc:sldMkLst>
          <pc:docMk/>
          <pc:sldMk cId="3475122264" sldId="616"/>
        </pc:sldMkLst>
        <pc:picChg chg="del">
          <ac:chgData name="Kerestes, Robert John" userId="fa996a5b-b028-49c9-87fd-0320eed9553f" providerId="ADAL" clId="{5A6F6E20-862E-B84B-83AB-EF7793C38ABC}" dt="2022-06-04T08:24:42.958" v="58" actId="478"/>
          <ac:picMkLst>
            <pc:docMk/>
            <pc:sldMk cId="3475122264" sldId="616"/>
            <ac:picMk id="2" creationId="{4FCC7122-7B91-D242-BB6C-CC1893380012}"/>
          </ac:picMkLst>
        </pc:picChg>
      </pc:sldChg>
      <pc:sldChg chg="del">
        <pc:chgData name="Kerestes, Robert John" userId="fa996a5b-b028-49c9-87fd-0320eed9553f" providerId="ADAL" clId="{5A6F6E20-862E-B84B-83AB-EF7793C38ABC}" dt="2022-06-04T08:23:59.068" v="1" actId="2696"/>
        <pc:sldMkLst>
          <pc:docMk/>
          <pc:sldMk cId="3741204805" sldId="617"/>
        </pc:sldMkLst>
      </pc:sldChg>
      <pc:sldChg chg="add del">
        <pc:chgData name="Kerestes, Robert John" userId="fa996a5b-b028-49c9-87fd-0320eed9553f" providerId="ADAL" clId="{5A6F6E20-862E-B84B-83AB-EF7793C38ABC}" dt="2022-06-04T08:24:05.576" v="4" actId="2696"/>
        <pc:sldMkLst>
          <pc:docMk/>
          <pc:sldMk cId="1406237858" sldId="618"/>
        </pc:sldMkLst>
      </pc:sldChg>
      <pc:sldChg chg="del">
        <pc:chgData name="Kerestes, Robert John" userId="fa996a5b-b028-49c9-87fd-0320eed9553f" providerId="ADAL" clId="{5A6F6E20-862E-B84B-83AB-EF7793C38ABC}" dt="2022-06-04T08:23:51.915" v="0" actId="2696"/>
        <pc:sldMkLst>
          <pc:docMk/>
          <pc:sldMk cId="723005533" sldId="645"/>
        </pc:sldMkLst>
      </pc:sldChg>
      <pc:sldChg chg="delSp modSp add mod">
        <pc:chgData name="Kerestes, Robert John" userId="fa996a5b-b028-49c9-87fd-0320eed9553f" providerId="ADAL" clId="{5A6F6E20-862E-B84B-83AB-EF7793C38ABC}" dt="2022-06-04T08:24:40.700" v="57" actId="478"/>
        <pc:sldMkLst>
          <pc:docMk/>
          <pc:sldMk cId="2638575378" sldId="647"/>
        </pc:sldMkLst>
        <pc:spChg chg="mod">
          <ac:chgData name="Kerestes, Robert John" userId="fa996a5b-b028-49c9-87fd-0320eed9553f" providerId="ADAL" clId="{5A6F6E20-862E-B84B-83AB-EF7793C38ABC}" dt="2022-06-04T08:24:26.236" v="56" actId="20577"/>
          <ac:spMkLst>
            <pc:docMk/>
            <pc:sldMk cId="2638575378" sldId="647"/>
            <ac:spMk id="22533" creationId="{00000000-0000-0000-0000-000000000000}"/>
          </ac:spMkLst>
        </pc:spChg>
        <pc:picChg chg="del">
          <ac:chgData name="Kerestes, Robert John" userId="fa996a5b-b028-49c9-87fd-0320eed9553f" providerId="ADAL" clId="{5A6F6E20-862E-B84B-83AB-EF7793C38ABC}" dt="2022-06-04T08:24:40.700" v="57" actId="478"/>
          <ac:picMkLst>
            <pc:docMk/>
            <pc:sldMk cId="2638575378" sldId="647"/>
            <ac:picMk id="2" creationId="{4FCC7122-7B91-D242-BB6C-CC189338001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fld id="{90D8E6BD-B977-4072-8A44-64254E85CEE1}" type="datetime1">
              <a:rPr lang="en-US" altLang="en-US"/>
              <a:pPr>
                <a:defRPr/>
              </a:pPr>
              <a:t>6/4/22</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90CEB250-C698-45BC-AF73-D2A51B011567}"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fld id="{2F7038EB-C2C8-4210-A34E-8D32E4E1829A}" type="datetime1">
              <a:rPr lang="en-US" altLang="en-US"/>
              <a:pPr>
                <a:defRPr/>
              </a:pPr>
              <a:t>6/4/22</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7A8FD66A-47EB-4208-8B01-6747B4D658F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Instructions for editing school and department titles:</a:t>
            </a:r>
          </a:p>
          <a:p>
            <a:endParaRPr lang="en-US" altLang="en-US">
              <a:ea typeface="ＭＳ Ｐゴシック" panose="020B0600070205080204" pitchFamily="34" charset="-128"/>
            </a:endParaRPr>
          </a:p>
          <a:p>
            <a:pPr>
              <a:buFont typeface="Wingdings" panose="05000000000000000000" pitchFamily="2" charset="2"/>
              <a:buChar char="§"/>
            </a:pPr>
            <a:r>
              <a:rPr lang="en-US" altLang="en-US">
                <a:ea typeface="ＭＳ Ｐゴシック" panose="020B0600070205080204" pitchFamily="34" charset="-128"/>
              </a:rPr>
              <a:t> Select from menu: View &gt; Master &gt; Slide Master</a:t>
            </a:r>
          </a:p>
          <a:p>
            <a:pPr>
              <a:buFont typeface="Wingdings" panose="05000000000000000000" pitchFamily="2" charset="2"/>
              <a:buChar char="§"/>
            </a:pPr>
            <a:endParaRPr lang="en-US" altLang="en-US">
              <a:ea typeface="ＭＳ Ｐゴシック" panose="020B0600070205080204" pitchFamily="34" charset="-128"/>
            </a:endParaRPr>
          </a:p>
          <a:p>
            <a:pPr>
              <a:buFont typeface="Wingdings" panose="05000000000000000000" pitchFamily="2" charset="2"/>
              <a:buChar char="§"/>
            </a:pPr>
            <a:r>
              <a:rPr lang="en-US" altLang="en-US">
                <a:ea typeface="ＭＳ Ｐゴシック" panose="020B0600070205080204" pitchFamily="34" charset="-128"/>
              </a:rPr>
              <a:t> Click on each text area you wish to edit. Text will become editable.</a:t>
            </a:r>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C4789BAA-B85C-479B-ACB0-95827EC21496}" type="slidenum">
              <a:rPr lang="en-US" altLang="en-US" smtClean="0">
                <a:latin typeface="Arial" panose="020B0604020202020204" pitchFamily="34" charset="0"/>
              </a:rPr>
              <a:pPr>
                <a:spcBef>
                  <a:spcPct val="0"/>
                </a:spcBef>
              </a:pPr>
              <a:t>1</a:t>
            </a:fld>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AD604587-ABE2-415B-98D9-2B00C445B84A}" type="slidenum">
              <a:rPr lang="en-US" altLang="en-US" smtClean="0">
                <a:latin typeface="Arial" panose="020B0604020202020204" pitchFamily="34" charset="0"/>
              </a:rPr>
              <a:pPr>
                <a:spcBef>
                  <a:spcPct val="0"/>
                </a:spcBef>
              </a:pPr>
              <a:t>2</a:t>
            </a:fld>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FAB756EB-434E-4C03-A558-12B959E3FC1A}" type="slidenum">
              <a:rPr lang="en-US" altLang="en-US" smtClean="0">
                <a:latin typeface="Arial" panose="020B0604020202020204" pitchFamily="34" charset="0"/>
              </a:rPr>
              <a:pPr>
                <a:spcBef>
                  <a:spcPct val="0"/>
                </a:spcBef>
              </a:pPr>
              <a:t>3</a:t>
            </a:fld>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92BF104-752E-43DB-B5A8-5854B9EDD7B9}" type="slidenum">
              <a:rPr lang="en-US" altLang="en-US"/>
              <a:pPr>
                <a:defRPr/>
              </a:pPr>
              <a:t>‹#›</a:t>
            </a:fld>
            <a:endParaRPr lang="en-US" altLang="en-US"/>
          </a:p>
        </p:txBody>
      </p:sp>
    </p:spTree>
    <p:extLst>
      <p:ext uri="{BB962C8B-B14F-4D97-AF65-F5344CB8AC3E}">
        <p14:creationId xmlns:p14="http://schemas.microsoft.com/office/powerpoint/2010/main" val="4102294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09904538-54CC-4686-B758-EA931BF056FD}" type="slidenum">
              <a:rPr lang="en-US" altLang="en-US"/>
              <a:pPr>
                <a:defRPr/>
              </a:pPr>
              <a:t>‹#›</a:t>
            </a:fld>
            <a:endParaRPr lang="en-US" altLang="en-US"/>
          </a:p>
        </p:txBody>
      </p:sp>
    </p:spTree>
    <p:extLst>
      <p:ext uri="{BB962C8B-B14F-4D97-AF65-F5344CB8AC3E}">
        <p14:creationId xmlns:p14="http://schemas.microsoft.com/office/powerpoint/2010/main" val="784574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914400"/>
            <a:ext cx="20955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914400"/>
            <a:ext cx="6134100" cy="4953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7573F3A-C808-4DA7-A391-EFD5CF62D32C}" type="slidenum">
              <a:rPr lang="en-US" altLang="en-US"/>
              <a:pPr>
                <a:defRPr/>
              </a:pPr>
              <a:t>‹#›</a:t>
            </a:fld>
            <a:endParaRPr lang="en-US" altLang="en-US"/>
          </a:p>
        </p:txBody>
      </p:sp>
    </p:spTree>
    <p:extLst>
      <p:ext uri="{BB962C8B-B14F-4D97-AF65-F5344CB8AC3E}">
        <p14:creationId xmlns:p14="http://schemas.microsoft.com/office/powerpoint/2010/main" val="21005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AE2DA157-8C99-4EEB-BB7F-8B39EDA50B3A}" type="slidenum">
              <a:rPr lang="en-US" altLang="en-US"/>
              <a:pPr>
                <a:defRPr/>
              </a:pPr>
              <a:t>‹#›</a:t>
            </a:fld>
            <a:endParaRPr lang="en-US" altLang="en-US"/>
          </a:p>
        </p:txBody>
      </p:sp>
    </p:spTree>
    <p:extLst>
      <p:ext uri="{BB962C8B-B14F-4D97-AF65-F5344CB8AC3E}">
        <p14:creationId xmlns:p14="http://schemas.microsoft.com/office/powerpoint/2010/main" val="1902522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05D59C2-421F-44A4-B5F4-70E4536451CB}" type="slidenum">
              <a:rPr lang="en-US" altLang="en-US"/>
              <a:pPr>
                <a:defRPr/>
              </a:pPr>
              <a:t>‹#›</a:t>
            </a:fld>
            <a:endParaRPr lang="en-US" altLang="en-US"/>
          </a:p>
        </p:txBody>
      </p:sp>
    </p:spTree>
    <p:extLst>
      <p:ext uri="{BB962C8B-B14F-4D97-AF65-F5344CB8AC3E}">
        <p14:creationId xmlns:p14="http://schemas.microsoft.com/office/powerpoint/2010/main" val="1412842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981200"/>
            <a:ext cx="411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11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p:txBody>
          <a:bodyPr/>
          <a:lstStyle>
            <a:lvl1pPr>
              <a:defRPr/>
            </a:lvl1pPr>
          </a:lstStyle>
          <a:p>
            <a:pPr>
              <a:defRPr/>
            </a:pPr>
            <a:r>
              <a:rPr lang="en-US"/>
              <a:t>19 Oct 2009</a:t>
            </a:r>
          </a:p>
        </p:txBody>
      </p:sp>
      <p:sp>
        <p:nvSpPr>
          <p:cNvPr id="6" name="Footer Placeholder 5"/>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56D03984-476C-446D-9196-3CBAB30F18F7}" type="slidenum">
              <a:rPr lang="en-US" altLang="en-US"/>
              <a:pPr>
                <a:defRPr/>
              </a:pPr>
              <a:t>‹#›</a:t>
            </a:fld>
            <a:endParaRPr lang="en-US" altLang="en-US"/>
          </a:p>
        </p:txBody>
      </p:sp>
    </p:spTree>
    <p:extLst>
      <p:ext uri="{BB962C8B-B14F-4D97-AF65-F5344CB8AC3E}">
        <p14:creationId xmlns:p14="http://schemas.microsoft.com/office/powerpoint/2010/main" val="2318630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0754" y="834475"/>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40754" y="209495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40754" y="2734712"/>
            <a:ext cx="4040188" cy="349033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728579" y="209495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8579" y="2734712"/>
            <a:ext cx="4041775" cy="349033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a:lvl1pPr>
          </a:lstStyle>
          <a:p>
            <a:pPr>
              <a:defRPr/>
            </a:pPr>
            <a:r>
              <a:rPr lang="en-US"/>
              <a:t>19 Oct 2009</a:t>
            </a:r>
          </a:p>
        </p:txBody>
      </p:sp>
      <p:sp>
        <p:nvSpPr>
          <p:cNvPr id="8" name="Rectangle 5"/>
          <p:cNvSpPr>
            <a:spLocks noGrp="1" noChangeArrowheads="1"/>
          </p:cNvSpPr>
          <p:nvPr>
            <p:ph type="ftr" sz="quarter" idx="11"/>
          </p:nvPr>
        </p:nvSpPr>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93E6DF6B-A136-4170-A11A-BDE84C70FC7F}" type="slidenum">
              <a:rPr lang="en-US" altLang="en-US"/>
              <a:pPr>
                <a:defRPr/>
              </a:pPr>
              <a:t>‹#›</a:t>
            </a:fld>
            <a:endParaRPr lang="en-US" altLang="en-US"/>
          </a:p>
        </p:txBody>
      </p:sp>
    </p:spTree>
    <p:extLst>
      <p:ext uri="{BB962C8B-B14F-4D97-AF65-F5344CB8AC3E}">
        <p14:creationId xmlns:p14="http://schemas.microsoft.com/office/powerpoint/2010/main" val="3193785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vl1pPr>
          </a:lstStyle>
          <a:p>
            <a:pPr>
              <a:defRPr/>
            </a:pPr>
            <a:r>
              <a:rPr lang="en-US"/>
              <a:t>19 Oct 2009</a:t>
            </a:r>
          </a:p>
        </p:txBody>
      </p:sp>
      <p:sp>
        <p:nvSpPr>
          <p:cNvPr id="4" name="Rectangle 5"/>
          <p:cNvSpPr>
            <a:spLocks noGrp="1" noChangeArrowheads="1"/>
          </p:cNvSpPr>
          <p:nvPr>
            <p:ph type="ftr" sz="quarter" idx="11"/>
          </p:nvPr>
        </p:nvSpPr>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DCE238ED-879C-471C-B8CD-E12AA108A34A}" type="slidenum">
              <a:rPr lang="en-US" altLang="en-US"/>
              <a:pPr>
                <a:defRPr/>
              </a:pPr>
              <a:t>‹#›</a:t>
            </a:fld>
            <a:endParaRPr lang="en-US" altLang="en-US"/>
          </a:p>
        </p:txBody>
      </p:sp>
    </p:spTree>
    <p:extLst>
      <p:ext uri="{BB962C8B-B14F-4D97-AF65-F5344CB8AC3E}">
        <p14:creationId xmlns:p14="http://schemas.microsoft.com/office/powerpoint/2010/main" val="1984609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r>
              <a:rPr lang="en-US"/>
              <a:t>19 Oct 2009</a:t>
            </a:r>
          </a:p>
        </p:txBody>
      </p:sp>
      <p:sp>
        <p:nvSpPr>
          <p:cNvPr id="3" name="Rectangle 5"/>
          <p:cNvSpPr>
            <a:spLocks noGrp="1" noChangeArrowheads="1"/>
          </p:cNvSpPr>
          <p:nvPr>
            <p:ph type="ftr" sz="quarter" idx="11"/>
          </p:nvPr>
        </p:nvSpPr>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040CBA24-4461-481D-8396-DFAFC9EC26C9}" type="slidenum">
              <a:rPr lang="en-US" altLang="en-US"/>
              <a:pPr>
                <a:defRPr/>
              </a:pPr>
              <a:t>‹#›</a:t>
            </a:fld>
            <a:endParaRPr lang="en-US" altLang="en-US"/>
          </a:p>
        </p:txBody>
      </p:sp>
    </p:spTree>
    <p:extLst>
      <p:ext uri="{BB962C8B-B14F-4D97-AF65-F5344CB8AC3E}">
        <p14:creationId xmlns:p14="http://schemas.microsoft.com/office/powerpoint/2010/main" val="2031144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8844" y="916445"/>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66694" y="916446"/>
            <a:ext cx="5111750" cy="504861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8844" y="2078495"/>
            <a:ext cx="3008313" cy="40462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p:txBody>
          <a:bodyPr/>
          <a:lstStyle>
            <a:lvl1pPr>
              <a:defRPr/>
            </a:lvl1pPr>
          </a:lstStyle>
          <a:p>
            <a:pPr>
              <a:defRPr/>
            </a:pPr>
            <a:r>
              <a:rPr lang="en-US"/>
              <a:t>19 Oct 2009</a:t>
            </a:r>
          </a:p>
        </p:txBody>
      </p:sp>
      <p:sp>
        <p:nvSpPr>
          <p:cNvPr id="6" name="Footer Placeholder 5"/>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F164E2B-51FB-4D00-98BA-2A9392597E0A}" type="slidenum">
              <a:rPr lang="en-US" altLang="en-US"/>
              <a:pPr>
                <a:defRPr/>
              </a:pPr>
              <a:t>‹#›</a:t>
            </a:fld>
            <a:endParaRPr lang="en-US" altLang="en-US"/>
          </a:p>
        </p:txBody>
      </p:sp>
    </p:spTree>
    <p:extLst>
      <p:ext uri="{BB962C8B-B14F-4D97-AF65-F5344CB8AC3E}">
        <p14:creationId xmlns:p14="http://schemas.microsoft.com/office/powerpoint/2010/main" val="3970485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935845"/>
            <a:ext cx="5486400" cy="37917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p:txBody>
          <a:bodyPr/>
          <a:lstStyle>
            <a:lvl1pPr>
              <a:defRPr/>
            </a:lvl1pPr>
          </a:lstStyle>
          <a:p>
            <a:pPr>
              <a:defRPr/>
            </a:pPr>
            <a:r>
              <a:rPr lang="en-US"/>
              <a:t>19 Oct 2009</a:t>
            </a:r>
          </a:p>
        </p:txBody>
      </p:sp>
      <p:sp>
        <p:nvSpPr>
          <p:cNvPr id="6" name="Footer Placeholder 5"/>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F6A0F316-112E-449A-9824-305BB4F5FEAE}" type="slidenum">
              <a:rPr lang="en-US" altLang="en-US"/>
              <a:pPr>
                <a:defRPr/>
              </a:pPr>
              <a:t>‹#›</a:t>
            </a:fld>
            <a:endParaRPr lang="en-US" altLang="en-US"/>
          </a:p>
        </p:txBody>
      </p:sp>
    </p:spTree>
    <p:extLst>
      <p:ext uri="{BB962C8B-B14F-4D97-AF65-F5344CB8AC3E}">
        <p14:creationId xmlns:p14="http://schemas.microsoft.com/office/powerpoint/2010/main" val="89984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powerpoint-C sub.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749300" y="914400"/>
            <a:ext cx="7924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3"/>
          <p:cNvSpPr>
            <a:spLocks noGrp="1" noChangeArrowheads="1"/>
          </p:cNvSpPr>
          <p:nvPr>
            <p:ph type="body" idx="1"/>
          </p:nvPr>
        </p:nvSpPr>
        <p:spPr bwMode="auto">
          <a:xfrm>
            <a:off x="749300" y="1981200"/>
            <a:ext cx="7924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on text regions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p:cNvSpPr>
            <a:spLocks noGrp="1" noChangeArrowheads="1"/>
          </p:cNvSpPr>
          <p:nvPr>
            <p:ph type="dt" sz="half" idx="2"/>
          </p:nvPr>
        </p:nvSpPr>
        <p:spPr bwMode="auto">
          <a:xfrm>
            <a:off x="7315200" y="6299200"/>
            <a:ext cx="1447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900">
                <a:solidFill>
                  <a:srgbClr val="002B5E"/>
                </a:solidFill>
                <a:latin typeface="Georgia" pitchFamily="-112" charset="0"/>
                <a:ea typeface="ＭＳ Ｐゴシック" pitchFamily="-112" charset="-128"/>
              </a:defRPr>
            </a:lvl1pPr>
          </a:lstStyle>
          <a:p>
            <a:pPr>
              <a:defRPr/>
            </a:pPr>
            <a:r>
              <a:rPr lang="en-US"/>
              <a:t>19 Oct 2009</a:t>
            </a:r>
          </a:p>
        </p:txBody>
      </p:sp>
      <p:sp>
        <p:nvSpPr>
          <p:cNvPr id="1029" name="Rectangle 5"/>
          <p:cNvSpPr>
            <a:spLocks noGrp="1" noChangeArrowheads="1"/>
          </p:cNvSpPr>
          <p:nvPr>
            <p:ph type="ftr" sz="quarter" idx="3"/>
          </p:nvPr>
        </p:nvSpPr>
        <p:spPr bwMode="auto">
          <a:xfrm>
            <a:off x="749300" y="6299200"/>
            <a:ext cx="6223000" cy="55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900">
                <a:solidFill>
                  <a:srgbClr val="002B5E"/>
                </a:solidFill>
                <a:latin typeface="Georgia" pitchFamily="18" charset="0"/>
              </a:defRPr>
            </a:lvl1pPr>
          </a:lstStyle>
          <a:p>
            <a:pPr>
              <a:defRPr/>
            </a:pPr>
            <a:endParaRPr lang="en-US" altLang="en-US"/>
          </a:p>
        </p:txBody>
      </p:sp>
    </p:spTree>
  </p:cSld>
  <p:clrMap bg1="lt1" tx1="dk1" bg2="lt2" tx2="dk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Lst>
  <p:hf hdr="0" ftr="0" dt="0"/>
  <p:txStyles>
    <p:title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p:titleStyle>
    <p:bodyStyle>
      <a:lvl1pPr marL="342900" indent="-342900" algn="l" rtl="0" eaLnBrk="0" fontAlgn="base" hangingPunct="0">
        <a:spcBef>
          <a:spcPct val="20000"/>
        </a:spcBef>
        <a:spcAft>
          <a:spcPts val="600"/>
        </a:spcAft>
        <a:buClr>
          <a:srgbClr val="000000"/>
        </a:buClr>
        <a:buChar char="•"/>
        <a:defRPr sz="3200">
          <a:solidFill>
            <a:srgbClr val="002B5E"/>
          </a:solidFill>
          <a:latin typeface="+mn-lt"/>
          <a:ea typeface="+mn-ea"/>
          <a:cs typeface="+mn-cs"/>
        </a:defRPr>
      </a:lvl1pPr>
      <a:lvl2pPr marL="742950" indent="-285750" algn="l" rtl="0" eaLnBrk="0" fontAlgn="base" hangingPunct="0">
        <a:spcBef>
          <a:spcPct val="20000"/>
        </a:spcBef>
        <a:spcAft>
          <a:spcPts val="1200"/>
        </a:spcAft>
        <a:buClr>
          <a:srgbClr val="000000"/>
        </a:buClr>
        <a:buChar char="–"/>
        <a:defRPr sz="2800">
          <a:solidFill>
            <a:srgbClr val="002B5E"/>
          </a:solidFill>
          <a:latin typeface="+mn-lt"/>
          <a:ea typeface="+mn-ea"/>
        </a:defRPr>
      </a:lvl2pPr>
      <a:lvl3pPr marL="1143000" indent="-228600" algn="l" rtl="0" eaLnBrk="0" fontAlgn="base" hangingPunct="0">
        <a:spcBef>
          <a:spcPct val="20000"/>
        </a:spcBef>
        <a:spcAft>
          <a:spcPts val="1200"/>
        </a:spcAft>
        <a:buClr>
          <a:srgbClr val="000000"/>
        </a:buClr>
        <a:buChar char="•"/>
        <a:defRPr sz="2400">
          <a:solidFill>
            <a:srgbClr val="002B5E"/>
          </a:solidFill>
          <a:latin typeface="+mn-lt"/>
          <a:ea typeface="+mn-ea"/>
        </a:defRPr>
      </a:lvl3pPr>
      <a:lvl4pPr marL="1600200" indent="-228600" algn="l" rtl="0" eaLnBrk="0" fontAlgn="base" hangingPunct="0">
        <a:spcBef>
          <a:spcPct val="20000"/>
        </a:spcBef>
        <a:spcAft>
          <a:spcPts val="1200"/>
        </a:spcAft>
        <a:buClr>
          <a:srgbClr val="000000"/>
        </a:buClr>
        <a:buChar char="–"/>
        <a:defRPr sz="2000">
          <a:solidFill>
            <a:srgbClr val="002B5E"/>
          </a:solidFill>
          <a:latin typeface="+mn-lt"/>
          <a:ea typeface="+mn-ea"/>
        </a:defRPr>
      </a:lvl4pPr>
      <a:lvl5pPr marL="2057400" indent="-228600" algn="l" rtl="0" eaLnBrk="0" fontAlgn="base" hangingPunct="0">
        <a:spcBef>
          <a:spcPct val="20000"/>
        </a:spcBef>
        <a:spcAft>
          <a:spcPts val="1200"/>
        </a:spcAft>
        <a:buClr>
          <a:srgbClr val="000000"/>
        </a:buClr>
        <a:buChar char="»"/>
        <a:defRPr sz="2000">
          <a:solidFill>
            <a:srgbClr val="002B5E"/>
          </a:solidFill>
          <a:latin typeface="+mn-lt"/>
          <a:ea typeface="+mn-ea"/>
        </a:defRPr>
      </a:lvl5pPr>
      <a:lvl6pPr marL="2514600" indent="-228600" algn="l" rtl="0" fontAlgn="base">
        <a:spcBef>
          <a:spcPct val="20000"/>
        </a:spcBef>
        <a:spcAft>
          <a:spcPct val="0"/>
        </a:spcAft>
        <a:buChar char="»"/>
        <a:defRPr sz="2000">
          <a:solidFill>
            <a:srgbClr val="003E7E"/>
          </a:solidFill>
          <a:latin typeface="+mn-lt"/>
          <a:ea typeface="+mn-ea"/>
        </a:defRPr>
      </a:lvl6pPr>
      <a:lvl7pPr marL="2971800" indent="-228600" algn="l" rtl="0" fontAlgn="base">
        <a:spcBef>
          <a:spcPct val="20000"/>
        </a:spcBef>
        <a:spcAft>
          <a:spcPct val="0"/>
        </a:spcAft>
        <a:buChar char="»"/>
        <a:defRPr sz="2000">
          <a:solidFill>
            <a:srgbClr val="003E7E"/>
          </a:solidFill>
          <a:latin typeface="+mn-lt"/>
          <a:ea typeface="+mn-ea"/>
        </a:defRPr>
      </a:lvl7pPr>
      <a:lvl8pPr marL="3429000" indent="-228600" algn="l" rtl="0" fontAlgn="base">
        <a:spcBef>
          <a:spcPct val="20000"/>
        </a:spcBef>
        <a:spcAft>
          <a:spcPct val="0"/>
        </a:spcAft>
        <a:buChar char="»"/>
        <a:defRPr sz="2000">
          <a:solidFill>
            <a:srgbClr val="003E7E"/>
          </a:solidFill>
          <a:latin typeface="+mn-lt"/>
          <a:ea typeface="+mn-ea"/>
        </a:defRPr>
      </a:lvl8pPr>
      <a:lvl9pPr marL="3886200" indent="-228600" algn="l" rtl="0" fontAlgn="base">
        <a:spcBef>
          <a:spcPct val="20000"/>
        </a:spcBef>
        <a:spcAft>
          <a:spcPct val="0"/>
        </a:spcAft>
        <a:buChar char="»"/>
        <a:defRPr sz="2000">
          <a:solidFill>
            <a:srgbClr val="003E7E"/>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7" descr="title-slid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txBox="1">
            <a:spLocks noChangeArrowheads="1"/>
          </p:cNvSpPr>
          <p:nvPr/>
        </p:nvSpPr>
        <p:spPr bwMode="auto">
          <a:xfrm>
            <a:off x="142876" y="1658938"/>
            <a:ext cx="5631996"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37931725" indent="-37474525">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eaLnBrk="1" hangingPunct="1">
              <a:spcBef>
                <a:spcPct val="0"/>
              </a:spcBef>
              <a:spcAft>
                <a:spcPct val="0"/>
              </a:spcAft>
              <a:buClrTx/>
              <a:buFontTx/>
              <a:buNone/>
            </a:pPr>
            <a:endParaRPr lang="en-US" altLang="en-US" sz="3000" b="1" dirty="0">
              <a:solidFill>
                <a:schemeClr val="bg1"/>
              </a:solidFill>
              <a:latin typeface="Times New Roman" panose="02020603050405020304" pitchFamily="18" charset="0"/>
            </a:endParaRPr>
          </a:p>
          <a:p>
            <a:pPr eaLnBrk="1" hangingPunct="1">
              <a:spcBef>
                <a:spcPct val="0"/>
              </a:spcBef>
              <a:spcAft>
                <a:spcPct val="0"/>
              </a:spcAft>
              <a:buClrTx/>
              <a:buFontTx/>
              <a:buNone/>
            </a:pPr>
            <a:r>
              <a:rPr lang="en-US" altLang="en-US" sz="3000" b="1" dirty="0">
                <a:solidFill>
                  <a:schemeClr val="bg1"/>
                </a:solidFill>
                <a:latin typeface="Times New Roman" panose="02020603050405020304" pitchFamily="18" charset="0"/>
              </a:rPr>
              <a:t>ECE 1710:</a:t>
            </a:r>
            <a:br>
              <a:rPr lang="en-US" altLang="en-US" sz="3000" b="1" dirty="0">
                <a:solidFill>
                  <a:schemeClr val="bg1"/>
                </a:solidFill>
                <a:latin typeface="Times New Roman" panose="02020603050405020304" pitchFamily="18" charset="0"/>
              </a:rPr>
            </a:br>
            <a:r>
              <a:rPr lang="en-US" altLang="en-US" sz="3000" b="1" dirty="0">
                <a:solidFill>
                  <a:schemeClr val="bg1"/>
                </a:solidFill>
                <a:latin typeface="Times New Roman" panose="02020603050405020304" pitchFamily="18" charset="0"/>
              </a:rPr>
              <a:t>Power Distribution Engineering and Smart Grids </a:t>
            </a:r>
          </a:p>
          <a:p>
            <a:pPr eaLnBrk="1" hangingPunct="1">
              <a:spcBef>
                <a:spcPct val="0"/>
              </a:spcBef>
              <a:spcAft>
                <a:spcPct val="0"/>
              </a:spcAft>
              <a:buClrTx/>
              <a:buFontTx/>
              <a:buNone/>
            </a:pPr>
            <a:endParaRPr lang="en-US" altLang="en-US" sz="3000" b="1" dirty="0">
              <a:solidFill>
                <a:schemeClr val="bg1"/>
              </a:solidFill>
            </a:endParaRPr>
          </a:p>
        </p:txBody>
      </p:sp>
      <p:sp>
        <p:nvSpPr>
          <p:cNvPr id="15364" name="Rectangle 3"/>
          <p:cNvSpPr>
            <a:spLocks noGrp="1" noChangeArrowheads="1"/>
          </p:cNvSpPr>
          <p:nvPr>
            <p:ph type="subTitle" idx="1"/>
          </p:nvPr>
        </p:nvSpPr>
        <p:spPr>
          <a:xfrm>
            <a:off x="142875" y="2333625"/>
            <a:ext cx="5846763" cy="838200"/>
          </a:xfrm>
        </p:spPr>
        <p:txBody>
          <a:bodyPr/>
          <a:lstStyle/>
          <a:p>
            <a:pPr algn="l" eaLnBrk="1" hangingPunct="1">
              <a:spcAft>
                <a:spcPct val="0"/>
              </a:spcAft>
            </a:pPr>
            <a:r>
              <a:rPr lang="en-US" altLang="en-US" sz="2800" dirty="0">
                <a:solidFill>
                  <a:srgbClr val="CCCC90"/>
                </a:solidFill>
                <a:latin typeface="Times New Roman" panose="02020603050405020304" pitchFamily="18" charset="0"/>
              </a:rPr>
              <a:t>Lecture 8</a:t>
            </a:r>
            <a:endParaRPr lang="en-US" altLang="en-US" sz="2400" dirty="0">
              <a:solidFill>
                <a:srgbClr val="CCCC90"/>
              </a:solidFill>
            </a:endParaRPr>
          </a:p>
        </p:txBody>
      </p:sp>
      <p:sp>
        <p:nvSpPr>
          <p:cNvPr id="15365" name="Rectangle 3"/>
          <p:cNvSpPr txBox="1">
            <a:spLocks noChangeArrowheads="1"/>
          </p:cNvSpPr>
          <p:nvPr/>
        </p:nvSpPr>
        <p:spPr bwMode="auto">
          <a:xfrm>
            <a:off x="182563" y="3509963"/>
            <a:ext cx="5486400"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37931725" indent="-37474525">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eaLnBrk="1" hangingPunct="1">
              <a:spcAft>
                <a:spcPct val="0"/>
              </a:spcAft>
              <a:buFontTx/>
              <a:buNone/>
            </a:pPr>
            <a:r>
              <a:rPr lang="en-US" altLang="en-US" sz="1900" dirty="0">
                <a:solidFill>
                  <a:srgbClr val="CCCC90"/>
                </a:solidFill>
                <a:latin typeface="Times New Roman" panose="02020603050405020304" pitchFamily="18" charset="0"/>
              </a:rPr>
              <a:t>Dr. Robert Kerestes </a:t>
            </a:r>
          </a:p>
          <a:p>
            <a:pPr eaLnBrk="1" hangingPunct="1">
              <a:spcAft>
                <a:spcPct val="0"/>
              </a:spcAft>
              <a:buFontTx/>
              <a:buNone/>
            </a:pPr>
            <a:r>
              <a:rPr lang="en-US" altLang="en-US" sz="1900" dirty="0">
                <a:solidFill>
                  <a:srgbClr val="CCCC90"/>
                </a:solidFill>
                <a:latin typeface="Times New Roman" panose="02020603050405020304" pitchFamily="18" charset="0"/>
              </a:rPr>
              <a:t>University of Pittsburgh</a:t>
            </a:r>
          </a:p>
          <a:p>
            <a:pPr eaLnBrk="1" hangingPunct="1">
              <a:spcAft>
                <a:spcPct val="0"/>
              </a:spcAft>
              <a:buFontTx/>
              <a:buNone/>
            </a:pPr>
            <a:r>
              <a:rPr lang="en-US" altLang="en-US" sz="1900" dirty="0">
                <a:solidFill>
                  <a:srgbClr val="CCCC90"/>
                </a:solidFill>
                <a:latin typeface="Times New Roman" panose="02020603050405020304" pitchFamily="18" charset="0"/>
              </a:rPr>
              <a:t>Swanson School of Engineering</a:t>
            </a:r>
          </a:p>
          <a:p>
            <a:pPr eaLnBrk="1" hangingPunct="1">
              <a:spcAft>
                <a:spcPct val="0"/>
              </a:spcAft>
              <a:buFontTx/>
              <a:buNone/>
            </a:pPr>
            <a:r>
              <a:rPr lang="en-US" altLang="en-US" sz="1900" dirty="0">
                <a:solidFill>
                  <a:srgbClr val="CCCC90"/>
                </a:solidFill>
                <a:latin typeface="Times New Roman" panose="02020603050405020304" pitchFamily="18" charset="0"/>
              </a:rPr>
              <a:t>Department of Electrical and Computer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10</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857C1656-FDC0-E04C-B93C-5930F1C9469E}"/>
              </a:ext>
            </a:extLst>
          </p:cNvPr>
          <p:cNvPicPr>
            <a:picLocks noChangeAspect="1"/>
          </p:cNvPicPr>
          <p:nvPr/>
        </p:nvPicPr>
        <p:blipFill>
          <a:blip r:embed="rId2"/>
          <a:stretch>
            <a:fillRect/>
          </a:stretch>
        </p:blipFill>
        <p:spPr>
          <a:xfrm>
            <a:off x="1083363" y="849871"/>
            <a:ext cx="6679098" cy="5994512"/>
          </a:xfrm>
          <a:prstGeom prst="rect">
            <a:avLst/>
          </a:prstGeom>
        </p:spPr>
      </p:pic>
    </p:spTree>
    <p:extLst>
      <p:ext uri="{BB962C8B-B14F-4D97-AF65-F5344CB8AC3E}">
        <p14:creationId xmlns:p14="http://schemas.microsoft.com/office/powerpoint/2010/main" val="2363748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11</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227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200" dirty="0">
                <a:solidFill>
                  <a:schemeClr val="tx1"/>
                </a:solidFill>
                <a:latin typeface="Arial" panose="020B0604020202020204" pitchFamily="34" charset="0"/>
              </a:rPr>
              <a:t>The GMRs of the phase conductor and a neutral strand are obtained from a standard table of conductor data (Appendix A). </a:t>
            </a:r>
          </a:p>
          <a:p>
            <a:pPr>
              <a:spcBef>
                <a:spcPct val="0"/>
              </a:spcBef>
              <a:spcAft>
                <a:spcPts val="1200"/>
              </a:spcAft>
              <a:buClrTx/>
            </a:pPr>
            <a:r>
              <a:rPr lang="en-US" altLang="en-US" sz="2200" dirty="0">
                <a:solidFill>
                  <a:schemeClr val="tx1"/>
                </a:solidFill>
                <a:latin typeface="Arial" panose="020B0604020202020204" pitchFamily="34" charset="0"/>
              </a:rPr>
              <a:t>The equivalent GMR of the concentric neutral is computed using the equation for the GMR of bundled conductors used in high-voltage transmission lines:</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85F249E1-CA9E-1348-AE4D-61879D4486C3}"/>
              </a:ext>
            </a:extLst>
          </p:cNvPr>
          <p:cNvPicPr>
            <a:picLocks noChangeAspect="1"/>
          </p:cNvPicPr>
          <p:nvPr/>
        </p:nvPicPr>
        <p:blipFill>
          <a:blip r:embed="rId2"/>
          <a:stretch>
            <a:fillRect/>
          </a:stretch>
        </p:blipFill>
        <p:spPr>
          <a:xfrm>
            <a:off x="1739937" y="4225729"/>
            <a:ext cx="5499100" cy="1193800"/>
          </a:xfrm>
          <a:prstGeom prst="rect">
            <a:avLst/>
          </a:prstGeom>
          <a:ln w="25400">
            <a:solidFill>
              <a:srgbClr val="FF0000"/>
            </a:solidFill>
          </a:ln>
        </p:spPr>
      </p:pic>
    </p:spTree>
    <p:extLst>
      <p:ext uri="{BB962C8B-B14F-4D97-AF65-F5344CB8AC3E}">
        <p14:creationId xmlns:p14="http://schemas.microsoft.com/office/powerpoint/2010/main" val="4111646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12</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200" dirty="0">
                <a:solidFill>
                  <a:schemeClr val="tx1"/>
                </a:solidFill>
                <a:latin typeface="Arial" panose="020B0604020202020204" pitchFamily="34" charset="0"/>
              </a:rPr>
              <a:t>R = radius of a circle passing through the center of the concentric neutral strands</a:t>
            </a:r>
          </a:p>
          <a:p>
            <a:pPr>
              <a:spcBef>
                <a:spcPct val="0"/>
              </a:spcBef>
              <a:spcAft>
                <a:spcPts val="1200"/>
              </a:spcAft>
              <a:buClrTx/>
            </a:pPr>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a:spcBef>
                <a:spcPct val="0"/>
              </a:spcBef>
              <a:spcAft>
                <a:spcPts val="1200"/>
              </a:spcAft>
              <a:buClrTx/>
            </a:pPr>
            <a:r>
              <a:rPr lang="en-US" altLang="en-US" sz="2200" dirty="0">
                <a:solidFill>
                  <a:schemeClr val="tx1"/>
                </a:solidFill>
                <a:latin typeface="Arial" panose="020B0604020202020204" pitchFamily="34" charset="0"/>
              </a:rPr>
              <a:t>The equivalent resistance of the concentric neutral is:</a:t>
            </a: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4" name="Picture 3">
            <a:extLst>
              <a:ext uri="{FF2B5EF4-FFF2-40B4-BE49-F238E27FC236}">
                <a16:creationId xmlns:a16="http://schemas.microsoft.com/office/drawing/2014/main" id="{422E8EFA-2B01-2D47-87F4-1ECDA19FC93B}"/>
              </a:ext>
            </a:extLst>
          </p:cNvPr>
          <p:cNvPicPr>
            <a:picLocks noChangeAspect="1"/>
          </p:cNvPicPr>
          <p:nvPr/>
        </p:nvPicPr>
        <p:blipFill>
          <a:blip r:embed="rId2"/>
          <a:stretch>
            <a:fillRect/>
          </a:stretch>
        </p:blipFill>
        <p:spPr>
          <a:xfrm>
            <a:off x="2488316" y="2336800"/>
            <a:ext cx="3009900" cy="1092200"/>
          </a:xfrm>
          <a:prstGeom prst="rect">
            <a:avLst/>
          </a:prstGeom>
          <a:ln w="25400">
            <a:solidFill>
              <a:srgbClr val="FF0000"/>
            </a:solidFill>
          </a:ln>
        </p:spPr>
      </p:pic>
      <p:pic>
        <p:nvPicPr>
          <p:cNvPr id="5" name="Picture 4">
            <a:extLst>
              <a:ext uri="{FF2B5EF4-FFF2-40B4-BE49-F238E27FC236}">
                <a16:creationId xmlns:a16="http://schemas.microsoft.com/office/drawing/2014/main" id="{D120A566-8A86-2D43-8C69-D3C4E7C2ADE4}"/>
              </a:ext>
            </a:extLst>
          </p:cNvPr>
          <p:cNvPicPr>
            <a:picLocks noChangeAspect="1"/>
          </p:cNvPicPr>
          <p:nvPr/>
        </p:nvPicPr>
        <p:blipFill>
          <a:blip r:embed="rId3"/>
          <a:stretch>
            <a:fillRect/>
          </a:stretch>
        </p:blipFill>
        <p:spPr>
          <a:xfrm>
            <a:off x="2488316" y="5162567"/>
            <a:ext cx="3022600" cy="1041400"/>
          </a:xfrm>
          <a:prstGeom prst="rect">
            <a:avLst/>
          </a:prstGeom>
          <a:solidFill>
            <a:srgbClr val="FF0000"/>
          </a:solidFill>
          <a:ln w="25400">
            <a:solidFill>
              <a:srgbClr val="FF0000"/>
            </a:solidFill>
          </a:ln>
        </p:spPr>
      </p:pic>
    </p:spTree>
    <p:extLst>
      <p:ext uri="{BB962C8B-B14F-4D97-AF65-F5344CB8AC3E}">
        <p14:creationId xmlns:p14="http://schemas.microsoft.com/office/powerpoint/2010/main" val="543885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13</a:t>
            </a:fld>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2533" name="TextBox 1"/>
              <p:cNvSpPr txBox="1">
                <a:spLocks noChangeArrowheads="1"/>
              </p:cNvSpPr>
              <p:nvPr/>
            </p:nvSpPr>
            <p:spPr bwMode="auto">
              <a:xfrm>
                <a:off x="335794" y="1438471"/>
                <a:ext cx="8307387" cy="52890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various spacings between a concentric neutral and the phase conductors and other concentric neutrals are as follows:</a:t>
                </a:r>
              </a:p>
              <a:p>
                <a:pPr>
                  <a:spcBef>
                    <a:spcPct val="0"/>
                  </a:spcBef>
                  <a:spcAft>
                    <a:spcPts val="1200"/>
                  </a:spcAft>
                  <a:buClrTx/>
                </a:pPr>
                <a:r>
                  <a:rPr lang="en-US" altLang="en-US" sz="2400" dirty="0">
                    <a:solidFill>
                      <a:schemeClr val="tx1"/>
                    </a:solidFill>
                    <a:latin typeface="Arial" panose="020B0604020202020204" pitchFamily="34" charset="0"/>
                  </a:rPr>
                  <a:t>Concentric Neutral to Its Own Phase Conductor: </a:t>
                </a:r>
              </a:p>
              <a:p>
                <a:pPr marL="0" indent="0" algn="ctr">
                  <a:spcBef>
                    <a:spcPct val="0"/>
                  </a:spcBef>
                  <a:spcAft>
                    <a:spcPts val="1200"/>
                  </a:spcAft>
                  <a:buClrTx/>
                  <a:buNone/>
                </a:pPr>
                <a14:m>
                  <m:oMathPara xmlns:m="http://schemas.openxmlformats.org/officeDocument/2006/math">
                    <m:oMathParaPr>
                      <m:jc m:val="centerGroup"/>
                    </m:oMathParaPr>
                    <m:oMath xmlns:m="http://schemas.openxmlformats.org/officeDocument/2006/math">
                      <m:sSub>
                        <m:sSubPr>
                          <m:ctrlPr>
                            <a:rPr lang="en-US" altLang="en-US" sz="2400" i="1" smtClean="0">
                              <a:solidFill>
                                <a:schemeClr val="tx1"/>
                              </a:solidFill>
                              <a:latin typeface="Cambria Math" panose="02040503050406030204" pitchFamily="18" charset="0"/>
                            </a:rPr>
                          </m:ctrlPr>
                        </m:sSubPr>
                        <m:e>
                          <m:r>
                            <a:rPr lang="en-US" altLang="en-US" sz="2400" b="0" i="1" smtClean="0">
                              <a:solidFill>
                                <a:schemeClr val="tx1"/>
                              </a:solidFill>
                              <a:latin typeface="Cambria Math" panose="02040503050406030204" pitchFamily="18" charset="0"/>
                            </a:rPr>
                            <m:t>𝐷</m:t>
                          </m:r>
                        </m:e>
                        <m:sub>
                          <m:r>
                            <a:rPr lang="en-US" altLang="en-US" sz="2400" b="0" i="1" smtClean="0">
                              <a:solidFill>
                                <a:schemeClr val="tx1"/>
                              </a:solidFill>
                              <a:latin typeface="Cambria Math" panose="02040503050406030204" pitchFamily="18" charset="0"/>
                            </a:rPr>
                            <m:t>𝑖𝑗</m:t>
                          </m:r>
                        </m:sub>
                      </m:sSub>
                      <m:r>
                        <a:rPr lang="en-US" altLang="en-US" sz="2400" b="0" i="1" smtClean="0">
                          <a:solidFill>
                            <a:schemeClr val="tx1"/>
                          </a:solidFill>
                          <a:latin typeface="Cambria Math" panose="02040503050406030204" pitchFamily="18" charset="0"/>
                        </a:rPr>
                        <m:t>=</m:t>
                      </m:r>
                      <m:r>
                        <a:rPr lang="en-US" altLang="en-US" sz="2400" b="0" i="1" smtClean="0">
                          <a:solidFill>
                            <a:schemeClr val="tx1"/>
                          </a:solidFill>
                          <a:latin typeface="Cambria Math" panose="02040503050406030204" pitchFamily="18" charset="0"/>
                        </a:rPr>
                        <m:t>𝑅</m:t>
                      </m:r>
                    </m:oMath>
                  </m:oMathPara>
                </a14:m>
                <a:endParaRPr lang="en-US" altLang="en-US" sz="2400" dirty="0">
                  <a:solidFill>
                    <a:schemeClr val="tx1"/>
                  </a:solidFill>
                  <a:latin typeface="Arial" panose="020B0604020202020204" pitchFamily="34" charset="0"/>
                </a:endParaRPr>
              </a:p>
              <a:p>
                <a:pPr>
                  <a:spcBef>
                    <a:spcPct val="0"/>
                  </a:spcBef>
                  <a:spcAft>
                    <a:spcPts val="1200"/>
                  </a:spcAft>
                  <a:buClrTx/>
                </a:pPr>
                <a:r>
                  <a:rPr lang="en-US" altLang="en-US" sz="2400" dirty="0">
                    <a:solidFill>
                      <a:schemeClr val="tx1"/>
                    </a:solidFill>
                    <a:latin typeface="Arial" panose="020B0604020202020204" pitchFamily="34" charset="0"/>
                  </a:rPr>
                  <a:t>Concentric Neutral to an Adjacent Concentric Neutral:</a:t>
                </a:r>
              </a:p>
              <a:p>
                <a:pPr marL="0" indent="0" algn="ctr">
                  <a:spcBef>
                    <a:spcPct val="0"/>
                  </a:spcBef>
                  <a:spcAft>
                    <a:spcPts val="1200"/>
                  </a:spcAft>
                  <a:buClrTx/>
                  <a:buNone/>
                </a:pPr>
                <a14:m>
                  <m:oMathPara xmlns:m="http://schemas.openxmlformats.org/officeDocument/2006/math">
                    <m:oMathParaPr>
                      <m:jc m:val="centerGroup"/>
                    </m:oMathParaPr>
                    <m:oMath xmlns:m="http://schemas.openxmlformats.org/officeDocument/2006/math">
                      <m:sSub>
                        <m:sSubPr>
                          <m:ctrlPr>
                            <a:rPr lang="en-US" altLang="en-US" sz="2200" i="1" smtClean="0">
                              <a:solidFill>
                                <a:schemeClr val="tx1"/>
                              </a:solidFill>
                              <a:latin typeface="Cambria Math" panose="02040503050406030204" pitchFamily="18" charset="0"/>
                            </a:rPr>
                          </m:ctrlPr>
                        </m:sSubPr>
                        <m:e>
                          <m:r>
                            <a:rPr lang="en-US" altLang="en-US" sz="2200" b="0" i="1" smtClean="0">
                              <a:solidFill>
                                <a:schemeClr val="tx1"/>
                              </a:solidFill>
                              <a:latin typeface="Cambria Math" panose="02040503050406030204" pitchFamily="18" charset="0"/>
                            </a:rPr>
                            <m:t>𝐷</m:t>
                          </m:r>
                        </m:e>
                        <m:sub>
                          <m:r>
                            <a:rPr lang="en-US" altLang="en-US" sz="2200" b="0" i="1" smtClean="0">
                              <a:solidFill>
                                <a:schemeClr val="tx1"/>
                              </a:solidFill>
                              <a:latin typeface="Cambria Math" panose="02040503050406030204" pitchFamily="18" charset="0"/>
                            </a:rPr>
                            <m:t>𝑖𝑗</m:t>
                          </m:r>
                          <m:r>
                            <a:rPr lang="en-US" altLang="en-US" sz="2200" b="0" i="1" smtClean="0">
                              <a:solidFill>
                                <a:schemeClr val="tx1"/>
                              </a:solidFill>
                              <a:latin typeface="Cambria Math" panose="02040503050406030204" pitchFamily="18" charset="0"/>
                            </a:rPr>
                            <m:t> </m:t>
                          </m:r>
                        </m:sub>
                      </m:sSub>
                      <m:r>
                        <a:rPr lang="en-US" altLang="en-US" sz="2200" i="1">
                          <a:solidFill>
                            <a:schemeClr val="tx1"/>
                          </a:solidFill>
                          <a:latin typeface="Cambria Math" panose="02040503050406030204" pitchFamily="18" charset="0"/>
                        </a:rPr>
                        <m:t>=</m:t>
                      </m:r>
                      <m:r>
                        <m:rPr>
                          <m:nor/>
                        </m:rPr>
                        <a:rPr lang="en-US" altLang="en-US" sz="2200" i="0">
                          <a:solidFill>
                            <a:schemeClr val="tx1"/>
                          </a:solidFill>
                          <a:latin typeface="Cambria Math" panose="02040503050406030204" pitchFamily="18" charset="0"/>
                        </a:rPr>
                        <m:t>center</m:t>
                      </m:r>
                      <m:r>
                        <m:rPr>
                          <m:nor/>
                        </m:rPr>
                        <a:rPr lang="en-US" altLang="en-US" sz="2200" i="0">
                          <a:solidFill>
                            <a:schemeClr val="tx1"/>
                          </a:solidFill>
                          <a:latin typeface="Cambria Math" panose="02040503050406030204" pitchFamily="18" charset="0"/>
                        </a:rPr>
                        <m:t>−</m:t>
                      </m:r>
                      <m:r>
                        <m:rPr>
                          <m:nor/>
                        </m:rPr>
                        <a:rPr lang="en-US" altLang="en-US" sz="2200" i="0">
                          <a:solidFill>
                            <a:schemeClr val="tx1"/>
                          </a:solidFill>
                          <a:latin typeface="Cambria Math" panose="02040503050406030204" pitchFamily="18" charset="0"/>
                        </a:rPr>
                        <m:t>to</m:t>
                      </m:r>
                      <m:r>
                        <m:rPr>
                          <m:nor/>
                        </m:rPr>
                        <a:rPr lang="en-US" altLang="en-US" sz="2200" i="0">
                          <a:solidFill>
                            <a:schemeClr val="tx1"/>
                          </a:solidFill>
                          <a:latin typeface="Cambria Math" panose="02040503050406030204" pitchFamily="18" charset="0"/>
                        </a:rPr>
                        <m:t>−</m:t>
                      </m:r>
                      <m:r>
                        <m:rPr>
                          <m:nor/>
                        </m:rPr>
                        <a:rPr lang="en-US" altLang="en-US" sz="2200" i="0">
                          <a:solidFill>
                            <a:schemeClr val="tx1"/>
                          </a:solidFill>
                          <a:latin typeface="Cambria Math" panose="02040503050406030204" pitchFamily="18" charset="0"/>
                        </a:rPr>
                        <m:t>center</m:t>
                      </m:r>
                      <m:r>
                        <m:rPr>
                          <m:nor/>
                        </m:rPr>
                        <a:rPr lang="en-US" altLang="en-US" sz="2200" i="0">
                          <a:solidFill>
                            <a:schemeClr val="tx1"/>
                          </a:solidFill>
                          <a:latin typeface="Cambria Math" panose="02040503050406030204" pitchFamily="18" charset="0"/>
                        </a:rPr>
                        <m:t> </m:t>
                      </m:r>
                      <m:r>
                        <m:rPr>
                          <m:nor/>
                        </m:rPr>
                        <a:rPr lang="en-US" altLang="en-US" sz="2200" i="0">
                          <a:solidFill>
                            <a:schemeClr val="tx1"/>
                          </a:solidFill>
                          <a:latin typeface="Cambria Math" panose="02040503050406030204" pitchFamily="18" charset="0"/>
                        </a:rPr>
                        <m:t>distance</m:t>
                      </m:r>
                      <m:r>
                        <m:rPr>
                          <m:nor/>
                        </m:rPr>
                        <a:rPr lang="en-US" altLang="en-US" sz="2200" i="0">
                          <a:solidFill>
                            <a:schemeClr val="tx1"/>
                          </a:solidFill>
                          <a:latin typeface="Cambria Math" panose="02040503050406030204" pitchFamily="18" charset="0"/>
                        </a:rPr>
                        <m:t> </m:t>
                      </m:r>
                      <m:r>
                        <m:rPr>
                          <m:nor/>
                        </m:rPr>
                        <a:rPr lang="en-US" altLang="en-US" sz="2200" i="0">
                          <a:solidFill>
                            <a:schemeClr val="tx1"/>
                          </a:solidFill>
                          <a:latin typeface="Cambria Math" panose="02040503050406030204" pitchFamily="18" charset="0"/>
                        </a:rPr>
                        <m:t>of</m:t>
                      </m:r>
                      <m:r>
                        <m:rPr>
                          <m:nor/>
                        </m:rPr>
                        <a:rPr lang="en-US" altLang="en-US" sz="2200" i="0">
                          <a:solidFill>
                            <a:schemeClr val="tx1"/>
                          </a:solidFill>
                          <a:latin typeface="Cambria Math" panose="02040503050406030204" pitchFamily="18" charset="0"/>
                        </a:rPr>
                        <m:t> </m:t>
                      </m:r>
                      <m:r>
                        <m:rPr>
                          <m:nor/>
                        </m:rPr>
                        <a:rPr lang="en-US" altLang="en-US" sz="2200" i="0">
                          <a:solidFill>
                            <a:schemeClr val="tx1"/>
                          </a:solidFill>
                          <a:latin typeface="Cambria Math" panose="02040503050406030204" pitchFamily="18" charset="0"/>
                        </a:rPr>
                        <m:t>the</m:t>
                      </m:r>
                      <m:r>
                        <m:rPr>
                          <m:nor/>
                        </m:rPr>
                        <a:rPr lang="en-US" altLang="en-US" sz="2200" i="0">
                          <a:solidFill>
                            <a:schemeClr val="tx1"/>
                          </a:solidFill>
                          <a:latin typeface="Cambria Math" panose="02040503050406030204" pitchFamily="18" charset="0"/>
                        </a:rPr>
                        <m:t> </m:t>
                      </m:r>
                      <m:r>
                        <m:rPr>
                          <m:nor/>
                        </m:rPr>
                        <a:rPr lang="en-US" altLang="en-US" sz="2200" i="0">
                          <a:solidFill>
                            <a:schemeClr val="tx1"/>
                          </a:solidFill>
                          <a:latin typeface="Cambria Math" panose="02040503050406030204" pitchFamily="18" charset="0"/>
                        </a:rPr>
                        <m:t>phase</m:t>
                      </m:r>
                      <m:r>
                        <m:rPr>
                          <m:nor/>
                        </m:rPr>
                        <a:rPr lang="en-US" altLang="en-US" sz="2200" i="0">
                          <a:solidFill>
                            <a:schemeClr val="tx1"/>
                          </a:solidFill>
                          <a:latin typeface="Cambria Math" panose="02040503050406030204" pitchFamily="18" charset="0"/>
                        </a:rPr>
                        <m:t> </m:t>
                      </m:r>
                      <m:r>
                        <m:rPr>
                          <m:nor/>
                        </m:rPr>
                        <a:rPr lang="en-US" altLang="en-US" sz="2200" i="0">
                          <a:solidFill>
                            <a:schemeClr val="tx1"/>
                          </a:solidFill>
                          <a:latin typeface="Cambria Math" panose="02040503050406030204" pitchFamily="18" charset="0"/>
                        </a:rPr>
                        <m:t>conductors</m:t>
                      </m:r>
                    </m:oMath>
                  </m:oMathPara>
                </a14:m>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p:txBody>
          </p:sp>
        </mc:Choice>
        <mc:Fallback xmlns="">
          <p:sp>
            <p:nvSpPr>
              <p:cNvPr id="22533" name="TextBox 1"/>
              <p:cNvSpPr txBox="1">
                <a:spLocks noRot="1" noChangeAspect="1" noMove="1" noResize="1" noEditPoints="1" noAdjustHandles="1" noChangeArrowheads="1" noChangeShapeType="1" noTextEdit="1"/>
              </p:cNvSpPr>
              <p:nvPr/>
            </p:nvSpPr>
            <p:spPr bwMode="auto">
              <a:xfrm>
                <a:off x="335794" y="1438471"/>
                <a:ext cx="8307387" cy="5289077"/>
              </a:xfrm>
              <a:prstGeom prst="rect">
                <a:avLst/>
              </a:prstGeom>
              <a:blipFill>
                <a:blip r:embed="rId2"/>
                <a:stretch>
                  <a:fillRect l="-1067" t="-718" r="-15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2754899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14</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400" dirty="0">
                <a:solidFill>
                  <a:schemeClr val="tx1"/>
                </a:solidFill>
                <a:latin typeface="Arial" panose="020B0604020202020204" pitchFamily="34" charset="0"/>
              </a:rPr>
              <a:t>Concentric Neutral to an Adjacent Phase Conductor</a:t>
            </a:r>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7FC0EF0C-6DB0-8643-A138-569ECD7BF4FE}"/>
              </a:ext>
            </a:extLst>
          </p:cNvPr>
          <p:cNvPicPr>
            <a:picLocks noChangeAspect="1"/>
          </p:cNvPicPr>
          <p:nvPr/>
        </p:nvPicPr>
        <p:blipFill>
          <a:blip r:embed="rId2"/>
          <a:stretch>
            <a:fillRect/>
          </a:stretch>
        </p:blipFill>
        <p:spPr>
          <a:xfrm>
            <a:off x="1118601" y="2263623"/>
            <a:ext cx="6741771" cy="2625508"/>
          </a:xfrm>
          <a:prstGeom prst="rect">
            <a:avLst/>
          </a:prstGeom>
        </p:spPr>
      </p:pic>
      <p:pic>
        <p:nvPicPr>
          <p:cNvPr id="3" name="Picture 2">
            <a:extLst>
              <a:ext uri="{FF2B5EF4-FFF2-40B4-BE49-F238E27FC236}">
                <a16:creationId xmlns:a16="http://schemas.microsoft.com/office/drawing/2014/main" id="{979E8764-D2E8-D84A-8830-48A1EBF66FAA}"/>
              </a:ext>
            </a:extLst>
          </p:cNvPr>
          <p:cNvPicPr>
            <a:picLocks noChangeAspect="1"/>
          </p:cNvPicPr>
          <p:nvPr/>
        </p:nvPicPr>
        <p:blipFill>
          <a:blip r:embed="rId3"/>
          <a:stretch>
            <a:fillRect/>
          </a:stretch>
        </p:blipFill>
        <p:spPr>
          <a:xfrm>
            <a:off x="2442258" y="5626100"/>
            <a:ext cx="3657600" cy="1003300"/>
          </a:xfrm>
          <a:prstGeom prst="rect">
            <a:avLst/>
          </a:prstGeom>
          <a:ln w="25400">
            <a:solidFill>
              <a:srgbClr val="FF0000"/>
            </a:solidFill>
          </a:ln>
        </p:spPr>
      </p:pic>
    </p:spTree>
    <p:extLst>
      <p:ext uri="{BB962C8B-B14F-4D97-AF65-F5344CB8AC3E}">
        <p14:creationId xmlns:p14="http://schemas.microsoft.com/office/powerpoint/2010/main" val="269455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15</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000" dirty="0">
                <a:solidFill>
                  <a:schemeClr val="tx1"/>
                </a:solidFill>
                <a:latin typeface="Arial" panose="020B0604020202020204" pitchFamily="34" charset="0"/>
              </a:rPr>
              <a:t>The distance between cables will be much greater than the radius R; so a good approximation of modeling the concentric neutral cables is shown in below. In this figure, the concentric neutrals are modeled as one equivalent conductor (shown in black) directly above the phase conductor.</a:t>
            </a:r>
          </a:p>
          <a:p>
            <a:pPr>
              <a:spcBef>
                <a:spcPct val="0"/>
              </a:spcBef>
              <a:spcAft>
                <a:spcPts val="1200"/>
              </a:spcAft>
              <a:buClrTx/>
            </a:pPr>
            <a:endParaRPr lang="en-US" altLang="en-US" sz="2200" dirty="0">
              <a:solidFill>
                <a:schemeClr val="tx1"/>
              </a:solidFill>
              <a:latin typeface="Arial" panose="020B0604020202020204" pitchFamily="34" charset="0"/>
            </a:endParaRP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4" name="Picture 3">
            <a:extLst>
              <a:ext uri="{FF2B5EF4-FFF2-40B4-BE49-F238E27FC236}">
                <a16:creationId xmlns:a16="http://schemas.microsoft.com/office/drawing/2014/main" id="{968ED65E-94E4-3B47-A05B-FD4614F64C87}"/>
              </a:ext>
            </a:extLst>
          </p:cNvPr>
          <p:cNvPicPr>
            <a:picLocks noChangeAspect="1"/>
          </p:cNvPicPr>
          <p:nvPr/>
        </p:nvPicPr>
        <p:blipFill>
          <a:blip r:embed="rId2"/>
          <a:stretch>
            <a:fillRect/>
          </a:stretch>
        </p:blipFill>
        <p:spPr>
          <a:xfrm>
            <a:off x="599080" y="3311607"/>
            <a:ext cx="7612783" cy="2865418"/>
          </a:xfrm>
          <a:prstGeom prst="rect">
            <a:avLst/>
          </a:prstGeom>
        </p:spPr>
      </p:pic>
    </p:spTree>
    <p:extLst>
      <p:ext uri="{BB962C8B-B14F-4D97-AF65-F5344CB8AC3E}">
        <p14:creationId xmlns:p14="http://schemas.microsoft.com/office/powerpoint/2010/main" val="1224563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16</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504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000" dirty="0">
                <a:solidFill>
                  <a:schemeClr val="tx1"/>
                </a:solidFill>
                <a:latin typeface="Arial" panose="020B0604020202020204" pitchFamily="34" charset="0"/>
              </a:rPr>
              <a:t>n applying the Modified Carson’s Equations, the numbering of conductors and neutrals is important. For example, a three-phase underground circuit with an additional neutral conductor must be numbered as:</a:t>
            </a:r>
          </a:p>
          <a:p>
            <a:pPr marL="0" indent="0">
              <a:spcBef>
                <a:spcPct val="0"/>
              </a:spcBef>
              <a:spcAft>
                <a:spcPts val="1200"/>
              </a:spcAft>
              <a:buClrTx/>
              <a:buNone/>
            </a:pPr>
            <a:r>
              <a:rPr lang="en-US" altLang="en-US" sz="2000" dirty="0">
                <a:solidFill>
                  <a:schemeClr val="tx1"/>
                </a:solidFill>
                <a:latin typeface="Arial" panose="020B0604020202020204" pitchFamily="34" charset="0"/>
              </a:rPr>
              <a:t>1 = phase a Conductor #1</a:t>
            </a:r>
          </a:p>
          <a:p>
            <a:pPr marL="0" indent="0">
              <a:spcBef>
                <a:spcPct val="0"/>
              </a:spcBef>
              <a:spcAft>
                <a:spcPts val="1200"/>
              </a:spcAft>
              <a:buClrTx/>
              <a:buNone/>
            </a:pPr>
            <a:r>
              <a:rPr lang="en-US" altLang="en-US" sz="2000" dirty="0">
                <a:solidFill>
                  <a:schemeClr val="tx1"/>
                </a:solidFill>
                <a:latin typeface="Arial" panose="020B0604020202020204" pitchFamily="34" charset="0"/>
              </a:rPr>
              <a:t>2 = phase b Conductor #2</a:t>
            </a:r>
          </a:p>
          <a:p>
            <a:pPr marL="0" indent="0">
              <a:spcBef>
                <a:spcPct val="0"/>
              </a:spcBef>
              <a:spcAft>
                <a:spcPts val="1200"/>
              </a:spcAft>
              <a:buClrTx/>
              <a:buNone/>
            </a:pPr>
            <a:r>
              <a:rPr lang="en-US" altLang="en-US" sz="2000" dirty="0">
                <a:solidFill>
                  <a:schemeClr val="tx1"/>
                </a:solidFill>
                <a:latin typeface="Arial" panose="020B0604020202020204" pitchFamily="34" charset="0"/>
              </a:rPr>
              <a:t>3 = phase c Conductor #3</a:t>
            </a:r>
          </a:p>
          <a:p>
            <a:pPr marL="0" indent="0">
              <a:spcBef>
                <a:spcPct val="0"/>
              </a:spcBef>
              <a:spcAft>
                <a:spcPts val="1200"/>
              </a:spcAft>
              <a:buClrTx/>
              <a:buNone/>
            </a:pPr>
            <a:r>
              <a:rPr lang="en-US" altLang="en-US" sz="2000" dirty="0">
                <a:solidFill>
                  <a:schemeClr val="tx1"/>
                </a:solidFill>
                <a:latin typeface="Arial" panose="020B0604020202020204" pitchFamily="34" charset="0"/>
              </a:rPr>
              <a:t>4 = neutral of Conductor #1</a:t>
            </a:r>
          </a:p>
          <a:p>
            <a:pPr marL="0" indent="0">
              <a:spcBef>
                <a:spcPct val="0"/>
              </a:spcBef>
              <a:spcAft>
                <a:spcPts val="1200"/>
              </a:spcAft>
              <a:buClrTx/>
              <a:buNone/>
            </a:pPr>
            <a:r>
              <a:rPr lang="en-US" altLang="en-US" sz="2000" dirty="0">
                <a:solidFill>
                  <a:schemeClr val="tx1"/>
                </a:solidFill>
                <a:latin typeface="Arial" panose="020B0604020202020204" pitchFamily="34" charset="0"/>
              </a:rPr>
              <a:t>5 = neutral of Conductor #2</a:t>
            </a:r>
          </a:p>
          <a:p>
            <a:pPr marL="0" indent="0">
              <a:spcBef>
                <a:spcPct val="0"/>
              </a:spcBef>
              <a:spcAft>
                <a:spcPts val="1200"/>
              </a:spcAft>
              <a:buClrTx/>
              <a:buNone/>
            </a:pPr>
            <a:r>
              <a:rPr lang="en-US" altLang="en-US" sz="2000" dirty="0">
                <a:solidFill>
                  <a:schemeClr val="tx1"/>
                </a:solidFill>
                <a:latin typeface="Arial" panose="020B0604020202020204" pitchFamily="34" charset="0"/>
              </a:rPr>
              <a:t>6 = neutral of Conductor #3</a:t>
            </a:r>
          </a:p>
          <a:p>
            <a:pPr marL="0" indent="0">
              <a:spcBef>
                <a:spcPct val="0"/>
              </a:spcBef>
              <a:spcAft>
                <a:spcPts val="1200"/>
              </a:spcAft>
              <a:buClrTx/>
              <a:buNone/>
            </a:pPr>
            <a:r>
              <a:rPr lang="en-US" altLang="en-US" sz="2000" dirty="0">
                <a:solidFill>
                  <a:schemeClr val="tx1"/>
                </a:solidFill>
                <a:latin typeface="Arial" panose="020B0604020202020204" pitchFamily="34" charset="0"/>
              </a:rPr>
              <a:t>7 = additional neutral conductor (if present)</a:t>
            </a:r>
            <a:endParaRPr lang="en-US" altLang="en-US" sz="2200" dirty="0">
              <a:solidFill>
                <a:schemeClr val="tx1"/>
              </a:solidFill>
              <a:latin typeface="Arial" panose="020B0604020202020204" pitchFamily="34" charset="0"/>
            </a:endParaRP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3179843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17</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Recall modified Carson’s equations are:</a:t>
            </a: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E4F899C4-5A1C-D448-94CF-F535A511B60B}"/>
              </a:ext>
            </a:extLst>
          </p:cNvPr>
          <p:cNvPicPr>
            <a:picLocks noChangeAspect="1"/>
          </p:cNvPicPr>
          <p:nvPr/>
        </p:nvPicPr>
        <p:blipFill>
          <a:blip r:embed="rId2"/>
          <a:stretch>
            <a:fillRect/>
          </a:stretch>
        </p:blipFill>
        <p:spPr>
          <a:xfrm>
            <a:off x="335794" y="2449890"/>
            <a:ext cx="8307388" cy="1724344"/>
          </a:xfrm>
          <a:prstGeom prst="rect">
            <a:avLst/>
          </a:prstGeom>
        </p:spPr>
      </p:pic>
    </p:spTree>
    <p:extLst>
      <p:ext uri="{BB962C8B-B14F-4D97-AF65-F5344CB8AC3E}">
        <p14:creationId xmlns:p14="http://schemas.microsoft.com/office/powerpoint/2010/main" val="1796028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18</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b="1" dirty="0">
                <a:solidFill>
                  <a:schemeClr val="tx1"/>
                </a:solidFill>
                <a:latin typeface="Arial" panose="020B0604020202020204" pitchFamily="34" charset="0"/>
              </a:rPr>
              <a:t>Question: </a:t>
            </a:r>
            <a:r>
              <a:rPr lang="en-US" altLang="en-US" sz="2400" dirty="0">
                <a:solidFill>
                  <a:schemeClr val="tx1"/>
                </a:solidFill>
                <a:latin typeface="Arial" panose="020B0604020202020204" pitchFamily="34" charset="0"/>
              </a:rPr>
              <a:t>A three-phase concentric neutral underground transmission line with no neutrals will be a _____ x _____ matrix</a:t>
            </a: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955979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19</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b="1" dirty="0">
                <a:solidFill>
                  <a:schemeClr val="tx1"/>
                </a:solidFill>
                <a:latin typeface="Arial" panose="020B0604020202020204" pitchFamily="34" charset="0"/>
              </a:rPr>
              <a:t>Question: </a:t>
            </a:r>
            <a:r>
              <a:rPr lang="en-US" altLang="en-US" sz="2400" dirty="0">
                <a:solidFill>
                  <a:schemeClr val="tx1"/>
                </a:solidFill>
                <a:latin typeface="Arial" panose="020B0604020202020204" pitchFamily="34" charset="0"/>
              </a:rPr>
              <a:t>A concentric neutral cable with 10 neutral strands, each with a resistance of 1Ω, will have an equivalent resistance of ________ </a:t>
            </a:r>
            <a:r>
              <a:rPr lang="en-US" altLang="en-US" sz="2400" dirty="0" err="1">
                <a:solidFill>
                  <a:schemeClr val="tx1"/>
                </a:solidFill>
                <a:latin typeface="Arial" panose="020B0604020202020204" pitchFamily="34" charset="0"/>
              </a:rPr>
              <a:t>Ω</a:t>
            </a: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4173244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79388" y="768350"/>
            <a:ext cx="8461375" cy="581025"/>
          </a:xfrm>
        </p:spPr>
        <p:txBody>
          <a:bodyPr/>
          <a:lstStyle/>
          <a:p>
            <a:pPr eaLnBrk="1" hangingPunct="1"/>
            <a:r>
              <a:rPr lang="en-US" altLang="en-US">
                <a:latin typeface="Arial" panose="020B0604020202020204" pitchFamily="34" charset="0"/>
              </a:rPr>
              <a:t>Outline</a:t>
            </a:r>
          </a:p>
        </p:txBody>
      </p:sp>
      <p:sp>
        <p:nvSpPr>
          <p:cNvPr id="14339" name="Rectangle 3"/>
          <p:cNvSpPr>
            <a:spLocks noGrp="1" noChangeArrowheads="1"/>
          </p:cNvSpPr>
          <p:nvPr>
            <p:ph idx="1"/>
          </p:nvPr>
        </p:nvSpPr>
        <p:spPr>
          <a:xfrm>
            <a:off x="179388" y="1350963"/>
            <a:ext cx="8702675" cy="4079875"/>
          </a:xfrm>
        </p:spPr>
        <p:txBody>
          <a:bodyPr/>
          <a:lstStyle/>
          <a:p>
            <a:pPr eaLnBrk="1" hangingPunct="1">
              <a:spcBef>
                <a:spcPct val="0"/>
              </a:spcBef>
              <a:spcAft>
                <a:spcPct val="0"/>
              </a:spcAft>
              <a:defRPr/>
            </a:pPr>
            <a:r>
              <a:rPr lang="en-US" altLang="en-US" sz="2800" b="1" dirty="0">
                <a:latin typeface="Arial" charset="0"/>
                <a:cs typeface="Arial" charset="0"/>
              </a:rPr>
              <a:t>Module #1:    </a:t>
            </a:r>
            <a:br>
              <a:rPr lang="en-US" altLang="en-US" sz="2800" b="1" dirty="0">
                <a:latin typeface="Arial" charset="0"/>
                <a:cs typeface="Arial" charset="0"/>
              </a:rPr>
            </a:br>
            <a:r>
              <a:rPr lang="en-US" altLang="en-US" sz="2400" dirty="0">
                <a:latin typeface="Arial" charset="0"/>
                <a:cs typeface="Arial" charset="0"/>
              </a:rPr>
              <a:t>Concentric Neutral Cable</a:t>
            </a:r>
          </a:p>
          <a:p>
            <a:pPr marL="0" indent="0" eaLnBrk="1" hangingPunct="1">
              <a:spcBef>
                <a:spcPct val="0"/>
              </a:spcBef>
              <a:spcAft>
                <a:spcPct val="0"/>
              </a:spcAft>
              <a:buNone/>
              <a:defRPr/>
            </a:pPr>
            <a:endParaRPr lang="en-US" altLang="en-US" sz="2400" dirty="0">
              <a:latin typeface="Arial" charset="0"/>
              <a:cs typeface="Arial" charset="0"/>
            </a:endParaRPr>
          </a:p>
          <a:p>
            <a:pPr eaLnBrk="1" hangingPunct="1">
              <a:spcBef>
                <a:spcPct val="0"/>
              </a:spcBef>
              <a:spcAft>
                <a:spcPct val="0"/>
              </a:spcAft>
              <a:defRPr/>
            </a:pPr>
            <a:r>
              <a:rPr lang="en-US" altLang="en-US" sz="2800" b="1" dirty="0">
                <a:latin typeface="Arial" charset="0"/>
                <a:cs typeface="Arial" charset="0"/>
              </a:rPr>
              <a:t>Module #2:    </a:t>
            </a:r>
            <a:br>
              <a:rPr lang="en-US" altLang="en-US" sz="2800" b="1" dirty="0">
                <a:latin typeface="Arial" charset="0"/>
                <a:cs typeface="Arial" charset="0"/>
              </a:rPr>
            </a:br>
            <a:r>
              <a:rPr lang="en-US" altLang="en-US" sz="2400" dirty="0">
                <a:latin typeface="Arial" charset="0"/>
                <a:cs typeface="Arial" charset="0"/>
              </a:rPr>
              <a:t>Concentric Neutral Example</a:t>
            </a:r>
          </a:p>
          <a:p>
            <a:pPr eaLnBrk="1" hangingPunct="1">
              <a:spcBef>
                <a:spcPct val="0"/>
              </a:spcBef>
              <a:spcAft>
                <a:spcPct val="0"/>
              </a:spcAft>
              <a:defRPr/>
            </a:pPr>
            <a:endParaRPr lang="en-US" altLang="en-US" sz="2400" dirty="0">
              <a:latin typeface="Arial" charset="0"/>
              <a:cs typeface="Arial" charset="0"/>
            </a:endParaRPr>
          </a:p>
          <a:p>
            <a:pPr eaLnBrk="1" hangingPunct="1">
              <a:spcBef>
                <a:spcPct val="0"/>
              </a:spcBef>
              <a:spcAft>
                <a:spcPct val="0"/>
              </a:spcAft>
              <a:defRPr/>
            </a:pPr>
            <a:r>
              <a:rPr lang="en-US" altLang="en-US" sz="2800" b="1" dirty="0">
                <a:latin typeface="Arial" charset="0"/>
                <a:cs typeface="Arial" charset="0"/>
              </a:rPr>
              <a:t>Module #3:    </a:t>
            </a:r>
            <a:br>
              <a:rPr lang="en-US" altLang="en-US" sz="2800" b="1" dirty="0">
                <a:latin typeface="Arial" charset="0"/>
                <a:cs typeface="Arial" charset="0"/>
              </a:rPr>
            </a:br>
            <a:r>
              <a:rPr lang="en-US" altLang="en-US" sz="2400" dirty="0">
                <a:latin typeface="Arial" charset="0"/>
                <a:cs typeface="Arial" charset="0"/>
              </a:rPr>
              <a:t>Tape-Shielded Cables</a:t>
            </a:r>
          </a:p>
          <a:p>
            <a:pPr eaLnBrk="1" hangingPunct="1">
              <a:spcBef>
                <a:spcPct val="0"/>
              </a:spcBef>
              <a:spcAft>
                <a:spcPct val="0"/>
              </a:spcAft>
              <a:defRPr/>
            </a:pPr>
            <a:endParaRPr lang="en-US" altLang="en-US" sz="2400" dirty="0">
              <a:latin typeface="Arial" charset="0"/>
              <a:cs typeface="Arial" charset="0"/>
            </a:endParaRPr>
          </a:p>
          <a:p>
            <a:pPr eaLnBrk="1" hangingPunct="1">
              <a:spcBef>
                <a:spcPct val="0"/>
              </a:spcBef>
              <a:spcAft>
                <a:spcPct val="0"/>
              </a:spcAft>
              <a:defRPr/>
            </a:pPr>
            <a:r>
              <a:rPr lang="en-US" altLang="en-US" sz="2800" b="1" dirty="0">
                <a:latin typeface="Arial" charset="0"/>
                <a:cs typeface="Arial" charset="0"/>
              </a:rPr>
              <a:t>Module #4:    </a:t>
            </a:r>
            <a:br>
              <a:rPr lang="en-US" altLang="en-US" sz="2800" b="1" dirty="0">
                <a:latin typeface="Arial" charset="0"/>
                <a:cs typeface="Arial" charset="0"/>
              </a:rPr>
            </a:br>
            <a:r>
              <a:rPr lang="en-US" altLang="en-US" sz="2400" dirty="0">
                <a:latin typeface="Arial" charset="0"/>
                <a:cs typeface="Arial" charset="0"/>
              </a:rPr>
              <a:t>Parallel Underground Lines</a:t>
            </a:r>
          </a:p>
          <a:p>
            <a:pPr marL="0" indent="0" eaLnBrk="1" hangingPunct="1">
              <a:spcBef>
                <a:spcPct val="0"/>
              </a:spcBef>
              <a:spcAft>
                <a:spcPct val="0"/>
              </a:spcAft>
              <a:buNone/>
              <a:defRPr/>
            </a:pPr>
            <a:endParaRPr lang="en-US" altLang="en-US" sz="2400" b="1" dirty="0">
              <a:latin typeface="Arial" charset="0"/>
              <a:cs typeface="Arial" charset="0"/>
            </a:endParaRPr>
          </a:p>
          <a:p>
            <a:pPr eaLnBrk="1" hangingPunct="1">
              <a:spcBef>
                <a:spcPct val="0"/>
              </a:spcBef>
              <a:spcAft>
                <a:spcPct val="0"/>
              </a:spcAft>
              <a:defRPr/>
            </a:pPr>
            <a:endParaRPr lang="en-US" altLang="en-US" sz="2400" dirty="0">
              <a:latin typeface="Arial" charset="0"/>
              <a:cs typeface="Arial" charset="0"/>
            </a:endParaRPr>
          </a:p>
          <a:p>
            <a:pPr marL="0" indent="0" eaLnBrk="1" hangingPunct="1">
              <a:spcBef>
                <a:spcPct val="0"/>
              </a:spcBef>
              <a:spcAft>
                <a:spcPct val="0"/>
              </a:spcAft>
              <a:buNone/>
              <a:defRPr/>
            </a:pPr>
            <a:endParaRPr lang="en-US" altLang="en-US" sz="2800" b="1" dirty="0">
              <a:latin typeface="Arial" charset="0"/>
              <a:cs typeface="Arial" charset="0"/>
            </a:endParaRPr>
          </a:p>
          <a:p>
            <a:pPr marL="0" indent="0" eaLnBrk="1" hangingPunct="1">
              <a:spcBef>
                <a:spcPct val="0"/>
              </a:spcBef>
              <a:spcAft>
                <a:spcPct val="0"/>
              </a:spcAft>
              <a:buFontTx/>
              <a:buNone/>
              <a:defRPr/>
            </a:pPr>
            <a:br>
              <a:rPr lang="en-US" altLang="en-US" sz="2000" b="1" dirty="0">
                <a:latin typeface="Arial" charset="0"/>
                <a:cs typeface="Arial" charset="0"/>
              </a:rPr>
            </a:br>
            <a:endParaRPr lang="en-US" altLang="en-US" sz="2000" dirty="0">
              <a:latin typeface="Arial" charset="0"/>
              <a:cs typeface="Arial" charset="0"/>
            </a:endParaRPr>
          </a:p>
        </p:txBody>
      </p:sp>
      <p:sp>
        <p:nvSpPr>
          <p:cNvPr id="17412" name="TextBox 5"/>
          <p:cNvSpPr txBox="1">
            <a:spLocks noChangeArrowheads="1"/>
          </p:cNvSpPr>
          <p:nvPr/>
        </p:nvSpPr>
        <p:spPr bwMode="auto">
          <a:xfrm>
            <a:off x="3954463" y="134938"/>
            <a:ext cx="492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Outline of Lecture No. 8</a:t>
            </a:r>
          </a:p>
        </p:txBody>
      </p:sp>
      <p:sp>
        <p:nvSpPr>
          <p:cNvPr id="17413"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61448736-E33D-4692-8747-7BE210BE8A10}" type="slidenum">
              <a:rPr lang="en-US" altLang="en-US" sz="2400" smtClean="0">
                <a:solidFill>
                  <a:schemeClr val="tx1"/>
                </a:solidFill>
                <a:latin typeface="Arial" panose="020B0604020202020204" pitchFamily="34" charset="0"/>
              </a:rPr>
              <a:pPr algn="r">
                <a:spcBef>
                  <a:spcPct val="0"/>
                </a:spcBef>
                <a:spcAft>
                  <a:spcPct val="0"/>
                </a:spcAft>
                <a:buClrTx/>
                <a:buFontTx/>
                <a:buNone/>
              </a:pPr>
              <a:t>2</a:t>
            </a:fld>
            <a:endParaRPr lang="en-US" altLang="en-US" sz="2400">
              <a:solidFill>
                <a:schemeClr val="tx1"/>
              </a:solidFill>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20</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b="1" dirty="0">
                <a:solidFill>
                  <a:schemeClr val="tx1"/>
                </a:solidFill>
                <a:latin typeface="Arial" panose="020B0604020202020204" pitchFamily="34" charset="0"/>
              </a:rPr>
              <a:t>Question: </a:t>
            </a:r>
            <a:r>
              <a:rPr lang="en-US" altLang="en-US" sz="2400" dirty="0">
                <a:solidFill>
                  <a:schemeClr val="tx1"/>
                </a:solidFill>
                <a:latin typeface="Arial" panose="020B0604020202020204" pitchFamily="34" charset="0"/>
              </a:rPr>
              <a:t>A three-phase concentric neutral underground transmission line with no neutrals will be a _____ x _____ matrix</a:t>
            </a: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3991671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21</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7" name="Rectangle 2">
            <a:extLst>
              <a:ext uri="{FF2B5EF4-FFF2-40B4-BE49-F238E27FC236}">
                <a16:creationId xmlns:a16="http://schemas.microsoft.com/office/drawing/2014/main" id="{9BC8F789-4ACD-3D40-8C11-E7F4F305FB99}"/>
              </a:ext>
            </a:extLst>
          </p:cNvPr>
          <p:cNvSpPr txBox="1">
            <a:spLocks noChangeArrowheads="1"/>
          </p:cNvSpPr>
          <p:nvPr/>
        </p:nvSpPr>
        <p:spPr bwMode="auto">
          <a:xfrm>
            <a:off x="192088" y="3013075"/>
            <a:ext cx="88582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eaLnBrk="1" hangingPunct="1"/>
            <a:r>
              <a:rPr lang="en-US" altLang="en-US" sz="2200" kern="0" dirty="0">
                <a:solidFill>
                  <a:srgbClr val="16457F"/>
                </a:solidFill>
                <a:latin typeface="Arial" panose="020B0604020202020204" pitchFamily="34" charset="0"/>
                <a:cs typeface="Arial" panose="020B0604020202020204" pitchFamily="34" charset="0"/>
              </a:rPr>
              <a:t>Concentric Neutral Example </a:t>
            </a:r>
            <a:endParaRPr lang="en-US" altLang="en-US" sz="2200" u="sng" kern="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4155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22</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Three concentric neutral cables are buried in a trench with spacings as shown in the figure below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5" name="Picture 4">
            <a:extLst>
              <a:ext uri="{FF2B5EF4-FFF2-40B4-BE49-F238E27FC236}">
                <a16:creationId xmlns:a16="http://schemas.microsoft.com/office/drawing/2014/main" id="{F6B6C15D-C6B1-FF4B-99FD-85EE7DAE3998}"/>
              </a:ext>
            </a:extLst>
          </p:cNvPr>
          <p:cNvPicPr>
            <a:picLocks noChangeAspect="1"/>
          </p:cNvPicPr>
          <p:nvPr/>
        </p:nvPicPr>
        <p:blipFill>
          <a:blip r:embed="rId2"/>
          <a:stretch>
            <a:fillRect/>
          </a:stretch>
        </p:blipFill>
        <p:spPr>
          <a:xfrm>
            <a:off x="1083365" y="2396072"/>
            <a:ext cx="6608724" cy="2847191"/>
          </a:xfrm>
          <a:prstGeom prst="rect">
            <a:avLst/>
          </a:prstGeom>
        </p:spPr>
      </p:pic>
      <p:sp>
        <p:nvSpPr>
          <p:cNvPr id="7" name="Rectangle 6">
            <a:extLst>
              <a:ext uri="{FF2B5EF4-FFF2-40B4-BE49-F238E27FC236}">
                <a16:creationId xmlns:a16="http://schemas.microsoft.com/office/drawing/2014/main" id="{DE83057D-ACB4-A646-8AC9-63E809D959A0}"/>
              </a:ext>
            </a:extLst>
          </p:cNvPr>
          <p:cNvSpPr/>
          <p:nvPr/>
        </p:nvSpPr>
        <p:spPr>
          <a:xfrm>
            <a:off x="179388" y="5338834"/>
            <a:ext cx="8964612" cy="1323439"/>
          </a:xfrm>
          <a:prstGeom prst="rect">
            <a:avLst/>
          </a:prstGeom>
        </p:spPr>
        <p:txBody>
          <a:bodyPr wrap="square">
            <a:spAutoFit/>
          </a:bodyPr>
          <a:lstStyle/>
          <a:p>
            <a:r>
              <a:rPr lang="en-US" sz="2000" dirty="0">
                <a:solidFill>
                  <a:srgbClr val="1B1B26"/>
                </a:solidFill>
                <a:latin typeface="-apple-system"/>
              </a:rPr>
              <a:t>The cables are 15 kV, 250,000 CM stranded all aluminum with </a:t>
            </a:r>
            <a:r>
              <a:rPr lang="en-US" sz="2000" i="1" dirty="0">
                <a:solidFill>
                  <a:srgbClr val="1B1B26"/>
                </a:solidFill>
                <a:latin typeface="-apple-system"/>
              </a:rPr>
              <a:t>k</a:t>
            </a:r>
            <a:r>
              <a:rPr lang="en-US" sz="2000" dirty="0">
                <a:solidFill>
                  <a:srgbClr val="1B1B26"/>
                </a:solidFill>
                <a:latin typeface="-apple-system"/>
              </a:rPr>
              <a:t> = 13 strands of #14 annealed coated copper wires (1/3 neutral). The outside diameter of the cable over the neutral strands is 1.29 in. Determine the phase impedance matrix and the sequence impedance matrix.</a:t>
            </a:r>
            <a:endParaRPr lang="en-US" sz="2000" dirty="0"/>
          </a:p>
        </p:txBody>
      </p:sp>
    </p:spTree>
    <p:extLst>
      <p:ext uri="{BB962C8B-B14F-4D97-AF65-F5344CB8AC3E}">
        <p14:creationId xmlns:p14="http://schemas.microsoft.com/office/powerpoint/2010/main" val="341364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23</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equivalent model for these cables is shown below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2B07BA42-3684-C045-982B-83B67F27682A}"/>
              </a:ext>
            </a:extLst>
          </p:cNvPr>
          <p:cNvPicPr>
            <a:picLocks noChangeAspect="1"/>
          </p:cNvPicPr>
          <p:nvPr/>
        </p:nvPicPr>
        <p:blipFill>
          <a:blip r:embed="rId2"/>
          <a:stretch>
            <a:fillRect/>
          </a:stretch>
        </p:blipFill>
        <p:spPr>
          <a:xfrm>
            <a:off x="335794" y="2295916"/>
            <a:ext cx="8140700" cy="2730500"/>
          </a:xfrm>
          <a:prstGeom prst="rect">
            <a:avLst/>
          </a:prstGeom>
        </p:spPr>
      </p:pic>
    </p:spTree>
    <p:extLst>
      <p:ext uri="{BB962C8B-B14F-4D97-AF65-F5344CB8AC3E}">
        <p14:creationId xmlns:p14="http://schemas.microsoft.com/office/powerpoint/2010/main" val="4267307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24</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A92E48D5-D9A0-4049-9BE8-74D763FF2B4E}"/>
              </a:ext>
            </a:extLst>
          </p:cNvPr>
          <p:cNvPicPr>
            <a:picLocks noChangeAspect="1"/>
          </p:cNvPicPr>
          <p:nvPr/>
        </p:nvPicPr>
        <p:blipFill>
          <a:blip r:embed="rId2"/>
          <a:stretch>
            <a:fillRect/>
          </a:stretch>
        </p:blipFill>
        <p:spPr>
          <a:xfrm>
            <a:off x="924339" y="882825"/>
            <a:ext cx="6715539" cy="5975175"/>
          </a:xfrm>
          <a:prstGeom prst="rect">
            <a:avLst/>
          </a:prstGeom>
        </p:spPr>
      </p:pic>
      <p:sp>
        <p:nvSpPr>
          <p:cNvPr id="5" name="Rectangle 4">
            <a:extLst>
              <a:ext uri="{FF2B5EF4-FFF2-40B4-BE49-F238E27FC236}">
                <a16:creationId xmlns:a16="http://schemas.microsoft.com/office/drawing/2014/main" id="{B0195753-FB99-2E4E-B63E-4528EEB8F082}"/>
              </a:ext>
            </a:extLst>
          </p:cNvPr>
          <p:cNvSpPr/>
          <p:nvPr/>
        </p:nvSpPr>
        <p:spPr bwMode="auto">
          <a:xfrm>
            <a:off x="695739" y="5557610"/>
            <a:ext cx="6460435" cy="228600"/>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928992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25</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5829BD38-125E-4A4C-B865-7B2BA37DF756}"/>
              </a:ext>
            </a:extLst>
          </p:cNvPr>
          <p:cNvPicPr>
            <a:picLocks noChangeAspect="1"/>
          </p:cNvPicPr>
          <p:nvPr/>
        </p:nvPicPr>
        <p:blipFill>
          <a:blip r:embed="rId2"/>
          <a:stretch>
            <a:fillRect/>
          </a:stretch>
        </p:blipFill>
        <p:spPr>
          <a:xfrm>
            <a:off x="342420" y="1041707"/>
            <a:ext cx="8055980" cy="836413"/>
          </a:xfrm>
          <a:prstGeom prst="rect">
            <a:avLst/>
          </a:prstGeom>
        </p:spPr>
      </p:pic>
      <p:pic>
        <p:nvPicPr>
          <p:cNvPr id="4" name="Picture 3">
            <a:extLst>
              <a:ext uri="{FF2B5EF4-FFF2-40B4-BE49-F238E27FC236}">
                <a16:creationId xmlns:a16="http://schemas.microsoft.com/office/drawing/2014/main" id="{CD37EB89-0720-1249-9E2F-B1D8CC46C5C3}"/>
              </a:ext>
            </a:extLst>
          </p:cNvPr>
          <p:cNvPicPr>
            <a:picLocks noChangeAspect="1"/>
          </p:cNvPicPr>
          <p:nvPr/>
        </p:nvPicPr>
        <p:blipFill>
          <a:blip r:embed="rId3"/>
          <a:stretch>
            <a:fillRect/>
          </a:stretch>
        </p:blipFill>
        <p:spPr>
          <a:xfrm>
            <a:off x="401416" y="1931302"/>
            <a:ext cx="7752788" cy="2995395"/>
          </a:xfrm>
          <a:prstGeom prst="rect">
            <a:avLst/>
          </a:prstGeom>
        </p:spPr>
      </p:pic>
      <p:sp>
        <p:nvSpPr>
          <p:cNvPr id="5" name="Rectangle 4">
            <a:extLst>
              <a:ext uri="{FF2B5EF4-FFF2-40B4-BE49-F238E27FC236}">
                <a16:creationId xmlns:a16="http://schemas.microsoft.com/office/drawing/2014/main" id="{B0195753-FB99-2E4E-B63E-4528EEB8F082}"/>
              </a:ext>
            </a:extLst>
          </p:cNvPr>
          <p:cNvSpPr/>
          <p:nvPr/>
        </p:nvSpPr>
        <p:spPr bwMode="auto">
          <a:xfrm>
            <a:off x="222171" y="2477000"/>
            <a:ext cx="8141504" cy="255877"/>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53078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26</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5829BD38-125E-4A4C-B865-7B2BA37DF756}"/>
              </a:ext>
            </a:extLst>
          </p:cNvPr>
          <p:cNvPicPr>
            <a:picLocks noChangeAspect="1"/>
          </p:cNvPicPr>
          <p:nvPr/>
        </p:nvPicPr>
        <p:blipFill>
          <a:blip r:embed="rId2"/>
          <a:stretch>
            <a:fillRect/>
          </a:stretch>
        </p:blipFill>
        <p:spPr>
          <a:xfrm>
            <a:off x="342420" y="1041707"/>
            <a:ext cx="8055980" cy="836413"/>
          </a:xfrm>
          <a:prstGeom prst="rect">
            <a:avLst/>
          </a:prstGeom>
        </p:spPr>
      </p:pic>
      <p:pic>
        <p:nvPicPr>
          <p:cNvPr id="3" name="Picture 2">
            <a:extLst>
              <a:ext uri="{FF2B5EF4-FFF2-40B4-BE49-F238E27FC236}">
                <a16:creationId xmlns:a16="http://schemas.microsoft.com/office/drawing/2014/main" id="{31D1E10A-FC03-104B-88F6-95ED3456F73F}"/>
              </a:ext>
            </a:extLst>
          </p:cNvPr>
          <p:cNvPicPr>
            <a:picLocks noChangeAspect="1"/>
          </p:cNvPicPr>
          <p:nvPr/>
        </p:nvPicPr>
        <p:blipFill>
          <a:blip r:embed="rId3"/>
          <a:stretch>
            <a:fillRect/>
          </a:stretch>
        </p:blipFill>
        <p:spPr>
          <a:xfrm>
            <a:off x="475574" y="1973172"/>
            <a:ext cx="7719302" cy="3211839"/>
          </a:xfrm>
          <a:prstGeom prst="rect">
            <a:avLst/>
          </a:prstGeom>
        </p:spPr>
      </p:pic>
      <p:sp>
        <p:nvSpPr>
          <p:cNvPr id="5" name="Rectangle 4">
            <a:extLst>
              <a:ext uri="{FF2B5EF4-FFF2-40B4-BE49-F238E27FC236}">
                <a16:creationId xmlns:a16="http://schemas.microsoft.com/office/drawing/2014/main" id="{B0195753-FB99-2E4E-B63E-4528EEB8F082}"/>
              </a:ext>
            </a:extLst>
          </p:cNvPr>
          <p:cNvSpPr/>
          <p:nvPr/>
        </p:nvSpPr>
        <p:spPr bwMode="auto">
          <a:xfrm>
            <a:off x="475574" y="3854370"/>
            <a:ext cx="7719302" cy="244339"/>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4266375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27</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data for the phase and neutral conductors is</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18C73952-A715-7C48-87E9-4778E349FEA9}"/>
              </a:ext>
            </a:extLst>
          </p:cNvPr>
          <p:cNvPicPr>
            <a:picLocks noChangeAspect="1"/>
          </p:cNvPicPr>
          <p:nvPr/>
        </p:nvPicPr>
        <p:blipFill>
          <a:blip r:embed="rId2"/>
          <a:stretch>
            <a:fillRect/>
          </a:stretch>
        </p:blipFill>
        <p:spPr>
          <a:xfrm>
            <a:off x="1874348" y="2217064"/>
            <a:ext cx="4408977" cy="1933403"/>
          </a:xfrm>
          <a:prstGeom prst="rect">
            <a:avLst/>
          </a:prstGeom>
        </p:spPr>
      </p:pic>
      <p:pic>
        <p:nvPicPr>
          <p:cNvPr id="4" name="Picture 3">
            <a:extLst>
              <a:ext uri="{FF2B5EF4-FFF2-40B4-BE49-F238E27FC236}">
                <a16:creationId xmlns:a16="http://schemas.microsoft.com/office/drawing/2014/main" id="{A4719160-641F-3C48-9BE9-04C0EB38A8F0}"/>
              </a:ext>
            </a:extLst>
          </p:cNvPr>
          <p:cNvPicPr>
            <a:picLocks noChangeAspect="1"/>
          </p:cNvPicPr>
          <p:nvPr/>
        </p:nvPicPr>
        <p:blipFill>
          <a:blip r:embed="rId3"/>
          <a:stretch>
            <a:fillRect/>
          </a:stretch>
        </p:blipFill>
        <p:spPr>
          <a:xfrm>
            <a:off x="2082466" y="4506963"/>
            <a:ext cx="3805258" cy="1907989"/>
          </a:xfrm>
          <a:prstGeom prst="rect">
            <a:avLst/>
          </a:prstGeom>
        </p:spPr>
      </p:pic>
    </p:spTree>
    <p:extLst>
      <p:ext uri="{BB962C8B-B14F-4D97-AF65-F5344CB8AC3E}">
        <p14:creationId xmlns:p14="http://schemas.microsoft.com/office/powerpoint/2010/main" val="415310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28</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We then can calculate radius of the circle passing through the center of the strands</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3BAC57A-3DB6-AC46-AF48-F7A1A3DE5F4F}"/>
                  </a:ext>
                </a:extLst>
              </p:cNvPr>
              <p:cNvSpPr txBox="1"/>
              <p:nvPr/>
            </p:nvSpPr>
            <p:spPr>
              <a:xfrm>
                <a:off x="1911333" y="2682475"/>
                <a:ext cx="5949386" cy="791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𝑜𝑑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𝑠</m:t>
                              </m:r>
                            </m:sub>
                          </m:sSub>
                        </m:num>
                        <m:den>
                          <m:r>
                            <a:rPr lang="en-US" b="0" i="1" smtClean="0">
                              <a:latin typeface="Cambria Math" panose="02040503050406030204" pitchFamily="18" charset="0"/>
                            </a:rPr>
                            <m:t>24</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1.29−0.0641</m:t>
                          </m:r>
                        </m:num>
                        <m:den>
                          <m:r>
                            <a:rPr lang="en-US" b="0" i="1" smtClean="0">
                              <a:latin typeface="Cambria Math" panose="02040503050406030204" pitchFamily="18" charset="0"/>
                            </a:rPr>
                            <m:t>24</m:t>
                          </m:r>
                        </m:den>
                      </m:f>
                      <m:r>
                        <a:rPr lang="en-US" b="0" i="1" smtClean="0">
                          <a:latin typeface="Cambria Math" panose="02040503050406030204" pitchFamily="18" charset="0"/>
                        </a:rPr>
                        <m:t>=0.0511 </m:t>
                      </m:r>
                      <m:r>
                        <a:rPr lang="en-US" b="0" i="1" smtClean="0">
                          <a:latin typeface="Cambria Math" panose="02040503050406030204" pitchFamily="18" charset="0"/>
                        </a:rPr>
                        <m:t>𝑓𝑡</m:t>
                      </m:r>
                    </m:oMath>
                  </m:oMathPara>
                </a14:m>
                <a:endParaRPr lang="en-US" dirty="0"/>
              </a:p>
            </p:txBody>
          </p:sp>
        </mc:Choice>
        <mc:Fallback xmlns="">
          <p:sp>
            <p:nvSpPr>
              <p:cNvPr id="3" name="TextBox 2">
                <a:extLst>
                  <a:ext uri="{FF2B5EF4-FFF2-40B4-BE49-F238E27FC236}">
                    <a16:creationId xmlns:a16="http://schemas.microsoft.com/office/drawing/2014/main" id="{93BAC57A-3DB6-AC46-AF48-F7A1A3DE5F4F}"/>
                  </a:ext>
                </a:extLst>
              </p:cNvPr>
              <p:cNvSpPr txBox="1">
                <a:spLocks noRot="1" noChangeAspect="1" noMove="1" noResize="1" noEditPoints="1" noAdjustHandles="1" noChangeArrowheads="1" noChangeShapeType="1" noTextEdit="1"/>
              </p:cNvSpPr>
              <p:nvPr/>
            </p:nvSpPr>
            <p:spPr>
              <a:xfrm>
                <a:off x="1911333" y="2682475"/>
                <a:ext cx="5949386" cy="791179"/>
              </a:xfrm>
              <a:prstGeom prst="rect">
                <a:avLst/>
              </a:prstGeom>
              <a:blipFill>
                <a:blip r:embed="rId2"/>
                <a:stretch>
                  <a:fillRect b="-3125"/>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AD4A467-89BE-2E4C-B7B1-2877BAC00D62}"/>
              </a:ext>
            </a:extLst>
          </p:cNvPr>
          <p:cNvSpPr/>
          <p:nvPr/>
        </p:nvSpPr>
        <p:spPr>
          <a:xfrm>
            <a:off x="335793" y="4219200"/>
            <a:ext cx="8546269" cy="461665"/>
          </a:xfrm>
          <a:prstGeom prst="rect">
            <a:avLst/>
          </a:prstGeom>
        </p:spPr>
        <p:txBody>
          <a:bodyPr wrap="square">
            <a:spAutoFit/>
          </a:bodyPr>
          <a:lstStyle/>
          <a:p>
            <a:pPr>
              <a:spcAft>
                <a:spcPts val="1200"/>
              </a:spcAft>
            </a:pPr>
            <a:r>
              <a:rPr lang="en-US" altLang="en-US" dirty="0"/>
              <a:t>Then using that to calculate the equivalent GMR </a:t>
            </a:r>
          </a:p>
        </p:txBody>
      </p:sp>
      <p:pic>
        <p:nvPicPr>
          <p:cNvPr id="5" name="Picture 4">
            <a:extLst>
              <a:ext uri="{FF2B5EF4-FFF2-40B4-BE49-F238E27FC236}">
                <a16:creationId xmlns:a16="http://schemas.microsoft.com/office/drawing/2014/main" id="{180C677A-E403-8B45-92D2-F955B76C7E21}"/>
              </a:ext>
            </a:extLst>
          </p:cNvPr>
          <p:cNvPicPr>
            <a:picLocks noChangeAspect="1"/>
          </p:cNvPicPr>
          <p:nvPr/>
        </p:nvPicPr>
        <p:blipFill>
          <a:blip r:embed="rId3"/>
          <a:stretch>
            <a:fillRect/>
          </a:stretch>
        </p:blipFill>
        <p:spPr>
          <a:xfrm>
            <a:off x="335793" y="5153261"/>
            <a:ext cx="8090694" cy="811935"/>
          </a:xfrm>
          <a:prstGeom prst="rect">
            <a:avLst/>
          </a:prstGeom>
        </p:spPr>
      </p:pic>
    </p:spTree>
    <p:extLst>
      <p:ext uri="{BB962C8B-B14F-4D97-AF65-F5344CB8AC3E}">
        <p14:creationId xmlns:p14="http://schemas.microsoft.com/office/powerpoint/2010/main" val="4294006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29</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Calculating the equivalent resistance for the concentric neutral conductor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D85DE75C-7372-5A4B-A597-DA3F0BCF6211}"/>
              </a:ext>
            </a:extLst>
          </p:cNvPr>
          <p:cNvPicPr>
            <a:picLocks noChangeAspect="1"/>
          </p:cNvPicPr>
          <p:nvPr/>
        </p:nvPicPr>
        <p:blipFill>
          <a:blip r:embed="rId2"/>
          <a:stretch>
            <a:fillRect/>
          </a:stretch>
        </p:blipFill>
        <p:spPr>
          <a:xfrm>
            <a:off x="1238442" y="2410780"/>
            <a:ext cx="6126453" cy="1336024"/>
          </a:xfrm>
          <a:prstGeom prst="rect">
            <a:avLst/>
          </a:prstGeom>
        </p:spPr>
      </p:pic>
    </p:spTree>
    <p:extLst>
      <p:ext uri="{BB962C8B-B14F-4D97-AF65-F5344CB8AC3E}">
        <p14:creationId xmlns:p14="http://schemas.microsoft.com/office/powerpoint/2010/main" val="3416117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idx="1"/>
          </p:nvPr>
        </p:nvSpPr>
        <p:spPr>
          <a:xfrm>
            <a:off x="179388" y="1350963"/>
            <a:ext cx="8702675" cy="4079875"/>
          </a:xfrm>
        </p:spPr>
        <p:txBody>
          <a:bodyPr/>
          <a:lstStyle/>
          <a:p>
            <a:pPr eaLnBrk="1" hangingPunct="1">
              <a:spcBef>
                <a:spcPct val="0"/>
              </a:spcBef>
              <a:defRPr/>
            </a:pPr>
            <a:r>
              <a:rPr lang="en-US" altLang="en-US" sz="2800" b="1" dirty="0">
                <a:latin typeface="Arial" charset="0"/>
                <a:cs typeface="Arial" charset="0"/>
              </a:rPr>
              <a:t>Learning Objectives:</a:t>
            </a:r>
          </a:p>
          <a:p>
            <a:pPr lvl="1" eaLnBrk="1" hangingPunct="1">
              <a:spcBef>
                <a:spcPct val="0"/>
              </a:spcBef>
              <a:spcAft>
                <a:spcPts val="600"/>
              </a:spcAft>
              <a:defRPr/>
            </a:pPr>
            <a:r>
              <a:rPr lang="en-US" altLang="en-US" sz="2000" dirty="0">
                <a:latin typeface="Arial" charset="0"/>
                <a:cs typeface="Arial" charset="0"/>
              </a:rPr>
              <a:t>Calculate the primitive and phase impedance matrices for concentric neutral cables</a:t>
            </a:r>
          </a:p>
          <a:p>
            <a:pPr lvl="1" eaLnBrk="1" hangingPunct="1">
              <a:spcBef>
                <a:spcPct val="0"/>
              </a:spcBef>
              <a:spcAft>
                <a:spcPts val="600"/>
              </a:spcAft>
              <a:defRPr/>
            </a:pPr>
            <a:r>
              <a:rPr lang="en-US" altLang="en-US" sz="2000" dirty="0">
                <a:latin typeface="Arial" charset="0"/>
                <a:cs typeface="Arial" charset="0"/>
              </a:rPr>
              <a:t>Calculate the primitive and phase impedance matrices for tape-shielded neutral cables</a:t>
            </a:r>
          </a:p>
          <a:p>
            <a:pPr lvl="1" eaLnBrk="1" hangingPunct="1">
              <a:spcBef>
                <a:spcPct val="0"/>
              </a:spcBef>
              <a:spcAft>
                <a:spcPts val="600"/>
              </a:spcAft>
              <a:defRPr/>
            </a:pPr>
            <a:r>
              <a:rPr lang="en-US" altLang="en-US" sz="2000" dirty="0">
                <a:latin typeface="Arial" charset="0"/>
                <a:cs typeface="Arial" charset="0"/>
              </a:rPr>
              <a:t>Calculate the primitive and phase impedance matrices for parallel underground </a:t>
            </a:r>
            <a:r>
              <a:rPr lang="en-US" altLang="en-US" sz="2000" dirty="0" err="1">
                <a:latin typeface="Arial" charset="0"/>
                <a:cs typeface="Arial" charset="0"/>
              </a:rPr>
              <a:t>oines</a:t>
            </a:r>
            <a:endParaRPr lang="en-US" altLang="en-US" sz="2000" dirty="0">
              <a:latin typeface="Arial" charset="0"/>
              <a:cs typeface="Arial" charset="0"/>
            </a:endParaRPr>
          </a:p>
          <a:p>
            <a:pPr lvl="1" eaLnBrk="1" hangingPunct="1">
              <a:spcBef>
                <a:spcPct val="0"/>
              </a:spcBef>
              <a:spcAft>
                <a:spcPts val="600"/>
              </a:spcAft>
              <a:defRPr/>
            </a:pPr>
            <a:r>
              <a:rPr lang="en-US" altLang="en-US" sz="2000" dirty="0">
                <a:latin typeface="Arial" charset="0"/>
                <a:cs typeface="Arial" charset="0"/>
              </a:rPr>
              <a:t>Write the matrix equation for voltage drop across a transmission line</a:t>
            </a:r>
          </a:p>
          <a:p>
            <a:pPr lvl="1" eaLnBrk="1" hangingPunct="1">
              <a:spcBef>
                <a:spcPct val="0"/>
              </a:spcBef>
              <a:spcAft>
                <a:spcPts val="600"/>
              </a:spcAft>
              <a:defRPr/>
            </a:pPr>
            <a:endParaRPr lang="en-US" altLang="en-US" sz="2000" dirty="0">
              <a:latin typeface="Arial" charset="0"/>
              <a:cs typeface="Arial" charset="0"/>
            </a:endParaRPr>
          </a:p>
          <a:p>
            <a:pPr marL="457200" lvl="1" indent="0" eaLnBrk="1" hangingPunct="1">
              <a:spcBef>
                <a:spcPct val="0"/>
              </a:spcBef>
              <a:spcAft>
                <a:spcPts val="600"/>
              </a:spcAft>
              <a:buFontTx/>
              <a:buNone/>
              <a:defRPr/>
            </a:pPr>
            <a:br>
              <a:rPr lang="en-US" altLang="en-US" sz="2000" b="1" dirty="0">
                <a:latin typeface="Arial" charset="0"/>
                <a:cs typeface="Arial" charset="0"/>
              </a:rPr>
            </a:br>
            <a:endParaRPr lang="en-US" altLang="en-US" sz="2000" dirty="0">
              <a:latin typeface="Arial" charset="0"/>
              <a:cs typeface="Arial" charset="0"/>
            </a:endParaRPr>
          </a:p>
        </p:txBody>
      </p:sp>
      <p:sp>
        <p:nvSpPr>
          <p:cNvPr id="19459" name="TextBox 5"/>
          <p:cNvSpPr txBox="1">
            <a:spLocks noChangeArrowheads="1"/>
          </p:cNvSpPr>
          <p:nvPr/>
        </p:nvSpPr>
        <p:spPr bwMode="auto">
          <a:xfrm>
            <a:off x="3954463" y="134938"/>
            <a:ext cx="492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Learning Objectives</a:t>
            </a:r>
          </a:p>
        </p:txBody>
      </p:sp>
      <p:sp>
        <p:nvSpPr>
          <p:cNvPr id="19460"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AE758527-5DC8-43E1-B93C-9498DDCD4DFA}" type="slidenum">
              <a:rPr lang="en-US" altLang="en-US" sz="2400" smtClean="0">
                <a:solidFill>
                  <a:schemeClr val="tx1"/>
                </a:solidFill>
                <a:latin typeface="Arial" panose="020B0604020202020204" pitchFamily="34" charset="0"/>
              </a:rPr>
              <a:pPr algn="r">
                <a:spcBef>
                  <a:spcPct val="0"/>
                </a:spcBef>
                <a:spcAft>
                  <a:spcPct val="0"/>
                </a:spcAft>
                <a:buClrTx/>
                <a:buFontTx/>
                <a:buNone/>
              </a:pPr>
              <a:t>3</a:t>
            </a:fld>
            <a:endParaRPr lang="en-US" altLang="en-US" sz="2400">
              <a:solidFill>
                <a:schemeClr val="tx1"/>
              </a:solidFill>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30</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coordinates for the conductors can be defined where the center of the phase conductors are at a y-coordinate of 0. Centering the center conductor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F429D9FB-793E-8B46-B6AC-CAE180D4B770}"/>
              </a:ext>
            </a:extLst>
          </p:cNvPr>
          <p:cNvPicPr>
            <a:picLocks noChangeAspect="1"/>
          </p:cNvPicPr>
          <p:nvPr/>
        </p:nvPicPr>
        <p:blipFill>
          <a:blip r:embed="rId2"/>
          <a:stretch>
            <a:fillRect/>
          </a:stretch>
        </p:blipFill>
        <p:spPr>
          <a:xfrm>
            <a:off x="312644" y="4180706"/>
            <a:ext cx="8585272" cy="2462988"/>
          </a:xfrm>
          <a:prstGeom prst="rect">
            <a:avLst/>
          </a:prstGeom>
        </p:spPr>
      </p:pic>
      <p:cxnSp>
        <p:nvCxnSpPr>
          <p:cNvPr id="5" name="Straight Connector 4">
            <a:extLst>
              <a:ext uri="{FF2B5EF4-FFF2-40B4-BE49-F238E27FC236}">
                <a16:creationId xmlns:a16="http://schemas.microsoft.com/office/drawing/2014/main" id="{2A07396C-0165-804F-85F4-15038357D73F}"/>
              </a:ext>
            </a:extLst>
          </p:cNvPr>
          <p:cNvCxnSpPr/>
          <p:nvPr/>
        </p:nvCxnSpPr>
        <p:spPr bwMode="auto">
          <a:xfrm>
            <a:off x="86180" y="5432078"/>
            <a:ext cx="9034670" cy="0"/>
          </a:xfrm>
          <a:prstGeom prst="line">
            <a:avLst/>
          </a:prstGeom>
          <a:solidFill>
            <a:schemeClr val="accent1"/>
          </a:solidFill>
          <a:ln w="31750" cap="flat" cmpd="sng" algn="ctr">
            <a:solidFill>
              <a:srgbClr val="FF0000"/>
            </a:solidFill>
            <a:prstDash val="lgDash"/>
            <a:round/>
            <a:headEnd type="none" w="med" len="med"/>
            <a:tailEnd type="arrow" w="med" len="med"/>
          </a:ln>
          <a:effectLst/>
        </p:spPr>
      </p:cxnSp>
      <p:cxnSp>
        <p:nvCxnSpPr>
          <p:cNvPr id="11" name="Straight Connector 10">
            <a:extLst>
              <a:ext uri="{FF2B5EF4-FFF2-40B4-BE49-F238E27FC236}">
                <a16:creationId xmlns:a16="http://schemas.microsoft.com/office/drawing/2014/main" id="{7782BB5C-0C02-8A4F-BBAB-B779499A3A95}"/>
              </a:ext>
            </a:extLst>
          </p:cNvPr>
          <p:cNvCxnSpPr>
            <a:cxnSpLocks/>
            <a:endCxn id="22533" idx="2"/>
          </p:cNvCxnSpPr>
          <p:nvPr/>
        </p:nvCxnSpPr>
        <p:spPr bwMode="auto">
          <a:xfrm flipV="1">
            <a:off x="4489487" y="2638800"/>
            <a:ext cx="1" cy="4004894"/>
          </a:xfrm>
          <a:prstGeom prst="line">
            <a:avLst/>
          </a:prstGeom>
          <a:solidFill>
            <a:schemeClr val="accent1"/>
          </a:solidFill>
          <a:ln w="31750" cap="flat" cmpd="sng" algn="ctr">
            <a:solidFill>
              <a:srgbClr val="FF0000"/>
            </a:solidFill>
            <a:prstDash val="lgDash"/>
            <a:round/>
            <a:headEnd type="none" w="med" len="med"/>
            <a:tailEnd type="arrow" w="med" len="med"/>
          </a:ln>
          <a:effectLst/>
        </p:spPr>
      </p:cxnSp>
      <p:sp>
        <p:nvSpPr>
          <p:cNvPr id="10" name="TextBox 9">
            <a:extLst>
              <a:ext uri="{FF2B5EF4-FFF2-40B4-BE49-F238E27FC236}">
                <a16:creationId xmlns:a16="http://schemas.microsoft.com/office/drawing/2014/main" id="{872DB61C-AD95-A247-9A78-CC7DAEAE368C}"/>
              </a:ext>
            </a:extLst>
          </p:cNvPr>
          <p:cNvSpPr txBox="1"/>
          <p:nvPr/>
        </p:nvSpPr>
        <p:spPr>
          <a:xfrm>
            <a:off x="5113759" y="4849136"/>
            <a:ext cx="1053295" cy="461665"/>
          </a:xfrm>
          <a:prstGeom prst="rect">
            <a:avLst/>
          </a:prstGeom>
          <a:noFill/>
        </p:spPr>
        <p:txBody>
          <a:bodyPr wrap="square" rtlCol="0">
            <a:spAutoFit/>
          </a:bodyPr>
          <a:lstStyle/>
          <a:p>
            <a:r>
              <a:rPr lang="en-US" dirty="0">
                <a:solidFill>
                  <a:srgbClr val="00B050"/>
                </a:solidFill>
              </a:rPr>
              <a:t>(0,0)</a:t>
            </a:r>
          </a:p>
        </p:txBody>
      </p:sp>
      <p:sp>
        <p:nvSpPr>
          <p:cNvPr id="18" name="TextBox 17">
            <a:extLst>
              <a:ext uri="{FF2B5EF4-FFF2-40B4-BE49-F238E27FC236}">
                <a16:creationId xmlns:a16="http://schemas.microsoft.com/office/drawing/2014/main" id="{47A79687-FD5B-5E46-90B1-918FF6280A71}"/>
              </a:ext>
            </a:extLst>
          </p:cNvPr>
          <p:cNvSpPr txBox="1"/>
          <p:nvPr/>
        </p:nvSpPr>
        <p:spPr>
          <a:xfrm>
            <a:off x="1795950" y="4923006"/>
            <a:ext cx="1233382" cy="461665"/>
          </a:xfrm>
          <a:prstGeom prst="rect">
            <a:avLst/>
          </a:prstGeom>
          <a:noFill/>
        </p:spPr>
        <p:txBody>
          <a:bodyPr wrap="square" rtlCol="0">
            <a:spAutoFit/>
          </a:bodyPr>
          <a:lstStyle/>
          <a:p>
            <a:r>
              <a:rPr lang="en-US" dirty="0">
                <a:solidFill>
                  <a:srgbClr val="00B050"/>
                </a:solidFill>
              </a:rPr>
              <a:t>(-0.5,0)</a:t>
            </a:r>
          </a:p>
        </p:txBody>
      </p:sp>
      <p:sp>
        <p:nvSpPr>
          <p:cNvPr id="21" name="TextBox 20">
            <a:extLst>
              <a:ext uri="{FF2B5EF4-FFF2-40B4-BE49-F238E27FC236}">
                <a16:creationId xmlns:a16="http://schemas.microsoft.com/office/drawing/2014/main" id="{F6A93546-0D51-A540-878D-1865D19DDB2E}"/>
              </a:ext>
            </a:extLst>
          </p:cNvPr>
          <p:cNvSpPr txBox="1"/>
          <p:nvPr/>
        </p:nvSpPr>
        <p:spPr>
          <a:xfrm>
            <a:off x="8092576" y="4486052"/>
            <a:ext cx="1147510" cy="461665"/>
          </a:xfrm>
          <a:prstGeom prst="rect">
            <a:avLst/>
          </a:prstGeom>
          <a:noFill/>
        </p:spPr>
        <p:txBody>
          <a:bodyPr wrap="square" rtlCol="0">
            <a:spAutoFit/>
          </a:bodyPr>
          <a:lstStyle/>
          <a:p>
            <a:r>
              <a:rPr lang="en-US" dirty="0">
                <a:solidFill>
                  <a:srgbClr val="00B050"/>
                </a:solidFill>
              </a:rPr>
              <a:t>(0.5,0)</a:t>
            </a:r>
          </a:p>
        </p:txBody>
      </p:sp>
      <p:cxnSp>
        <p:nvCxnSpPr>
          <p:cNvPr id="25" name="Straight Arrow Connector 24">
            <a:extLst>
              <a:ext uri="{FF2B5EF4-FFF2-40B4-BE49-F238E27FC236}">
                <a16:creationId xmlns:a16="http://schemas.microsoft.com/office/drawing/2014/main" id="{AC7286A5-C57A-7945-AAFC-F434B39F4EBB}"/>
              </a:ext>
            </a:extLst>
          </p:cNvPr>
          <p:cNvCxnSpPr>
            <a:cxnSpLocks/>
            <a:stCxn id="18" idx="1"/>
          </p:cNvCxnSpPr>
          <p:nvPr/>
        </p:nvCxnSpPr>
        <p:spPr bwMode="auto">
          <a:xfrm flipH="1">
            <a:off x="1398244" y="5153839"/>
            <a:ext cx="397706" cy="100606"/>
          </a:xfrm>
          <a:prstGeom prst="straightConnector1">
            <a:avLst/>
          </a:prstGeom>
          <a:solidFill>
            <a:schemeClr val="accent1"/>
          </a:solidFill>
          <a:ln w="38100" cap="flat" cmpd="sng" algn="ctr">
            <a:solidFill>
              <a:srgbClr val="00B050"/>
            </a:solidFill>
            <a:prstDash val="solid"/>
            <a:round/>
            <a:headEnd type="none" w="med" len="med"/>
            <a:tailEnd type="triangle"/>
          </a:ln>
          <a:effectLst/>
        </p:spPr>
      </p:cxnSp>
      <p:cxnSp>
        <p:nvCxnSpPr>
          <p:cNvPr id="33" name="Straight Arrow Connector 32">
            <a:extLst>
              <a:ext uri="{FF2B5EF4-FFF2-40B4-BE49-F238E27FC236}">
                <a16:creationId xmlns:a16="http://schemas.microsoft.com/office/drawing/2014/main" id="{827DAB44-85C1-8A4C-A1C3-4C4E9B61122D}"/>
              </a:ext>
            </a:extLst>
          </p:cNvPr>
          <p:cNvCxnSpPr>
            <a:cxnSpLocks/>
          </p:cNvCxnSpPr>
          <p:nvPr/>
        </p:nvCxnSpPr>
        <p:spPr bwMode="auto">
          <a:xfrm flipH="1">
            <a:off x="4651383" y="5086002"/>
            <a:ext cx="510244" cy="176892"/>
          </a:xfrm>
          <a:prstGeom prst="straightConnector1">
            <a:avLst/>
          </a:prstGeom>
          <a:solidFill>
            <a:schemeClr val="accent1"/>
          </a:solidFill>
          <a:ln w="38100" cap="flat" cmpd="sng" algn="ctr">
            <a:solidFill>
              <a:srgbClr val="00B050"/>
            </a:solidFill>
            <a:prstDash val="solid"/>
            <a:round/>
            <a:headEnd type="none" w="med" len="med"/>
            <a:tailEnd type="triangle"/>
          </a:ln>
          <a:effectLst/>
        </p:spPr>
      </p:cxnSp>
      <p:cxnSp>
        <p:nvCxnSpPr>
          <p:cNvPr id="40" name="Straight Arrow Connector 39">
            <a:extLst>
              <a:ext uri="{FF2B5EF4-FFF2-40B4-BE49-F238E27FC236}">
                <a16:creationId xmlns:a16="http://schemas.microsoft.com/office/drawing/2014/main" id="{7CAE1035-38DD-E547-82C4-C08F638701AC}"/>
              </a:ext>
            </a:extLst>
          </p:cNvPr>
          <p:cNvCxnSpPr>
            <a:cxnSpLocks/>
          </p:cNvCxnSpPr>
          <p:nvPr/>
        </p:nvCxnSpPr>
        <p:spPr bwMode="auto">
          <a:xfrm flipH="1">
            <a:off x="7882360" y="4932497"/>
            <a:ext cx="423440" cy="378304"/>
          </a:xfrm>
          <a:prstGeom prst="straightConnector1">
            <a:avLst/>
          </a:prstGeom>
          <a:solidFill>
            <a:schemeClr val="accent1"/>
          </a:solidFill>
          <a:ln w="38100" cap="flat" cmpd="sng" algn="ctr">
            <a:solidFill>
              <a:srgbClr val="00B050"/>
            </a:solidFill>
            <a:prstDash val="solid"/>
            <a:round/>
            <a:headEnd type="none" w="med" len="med"/>
            <a:tailEnd type="triangle"/>
          </a:ln>
          <a:effectLst/>
        </p:spPr>
      </p:cxnSp>
    </p:spTree>
    <p:extLst>
      <p:ext uri="{BB962C8B-B14F-4D97-AF65-F5344CB8AC3E}">
        <p14:creationId xmlns:p14="http://schemas.microsoft.com/office/powerpoint/2010/main" val="4074661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31</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neutrals use the equivalent resistance and equivalent GMR are used for the concentric neutrals. </a:t>
            </a:r>
          </a:p>
          <a:p>
            <a:pPr marL="0" indent="0">
              <a:spcBef>
                <a:spcPct val="0"/>
              </a:spcBef>
              <a:spcAft>
                <a:spcPts val="1200"/>
              </a:spcAft>
              <a:buClrTx/>
              <a:buNone/>
            </a:pPr>
            <a:r>
              <a:rPr lang="en-US" altLang="en-US" sz="2400" dirty="0">
                <a:solidFill>
                  <a:schemeClr val="tx1"/>
                </a:solidFill>
                <a:latin typeface="Arial" panose="020B0604020202020204" pitchFamily="34" charset="0"/>
              </a:rPr>
              <a:t>Modified Carson’s equations can then be used to solve for the impedance elements of the primitive impedance matrix.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2" name="Picture 21">
            <a:extLst>
              <a:ext uri="{FF2B5EF4-FFF2-40B4-BE49-F238E27FC236}">
                <a16:creationId xmlns:a16="http://schemas.microsoft.com/office/drawing/2014/main" id="{10D838F4-E641-9945-89D6-37682A321C02}"/>
              </a:ext>
            </a:extLst>
          </p:cNvPr>
          <p:cNvPicPr>
            <a:picLocks noChangeAspect="1"/>
          </p:cNvPicPr>
          <p:nvPr/>
        </p:nvPicPr>
        <p:blipFill>
          <a:blip r:embed="rId2"/>
          <a:stretch>
            <a:fillRect/>
          </a:stretch>
        </p:blipFill>
        <p:spPr>
          <a:xfrm>
            <a:off x="335793" y="3544714"/>
            <a:ext cx="8307388" cy="1724344"/>
          </a:xfrm>
          <a:prstGeom prst="rect">
            <a:avLst/>
          </a:prstGeom>
        </p:spPr>
      </p:pic>
    </p:spTree>
    <p:extLst>
      <p:ext uri="{BB962C8B-B14F-4D97-AF65-F5344CB8AC3E}">
        <p14:creationId xmlns:p14="http://schemas.microsoft.com/office/powerpoint/2010/main" val="2246866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32</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Below is the output of a MATLAB Script which calculates the primitive impedance matrix.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3475122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33</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Applying the Kron reduction yields</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2638575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34</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7" name="Rectangle 2">
            <a:extLst>
              <a:ext uri="{FF2B5EF4-FFF2-40B4-BE49-F238E27FC236}">
                <a16:creationId xmlns:a16="http://schemas.microsoft.com/office/drawing/2014/main" id="{9BC8F789-4ACD-3D40-8C11-E7F4F305FB99}"/>
              </a:ext>
            </a:extLst>
          </p:cNvPr>
          <p:cNvSpPr txBox="1">
            <a:spLocks noChangeArrowheads="1"/>
          </p:cNvSpPr>
          <p:nvPr/>
        </p:nvSpPr>
        <p:spPr bwMode="auto">
          <a:xfrm>
            <a:off x="192088" y="3013075"/>
            <a:ext cx="88582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eaLnBrk="1" hangingPunct="1"/>
            <a:r>
              <a:rPr lang="en-US" altLang="en-US" sz="2200" kern="0" dirty="0">
                <a:solidFill>
                  <a:srgbClr val="16457F"/>
                </a:solidFill>
                <a:latin typeface="Arial" panose="020B0604020202020204" pitchFamily="34" charset="0"/>
                <a:cs typeface="Arial" panose="020B0604020202020204" pitchFamily="34" charset="0"/>
              </a:rPr>
              <a:t>Tape-Shielded Cables</a:t>
            </a:r>
            <a:endParaRPr lang="en-US" altLang="en-US" sz="2200" u="sng" kern="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3680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35</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figure below shows a simple detail of a tape-shielded cable.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988F1D78-7F9B-DE40-B9E2-416B78AE35B4}"/>
              </a:ext>
            </a:extLst>
          </p:cNvPr>
          <p:cNvPicPr>
            <a:picLocks noChangeAspect="1"/>
          </p:cNvPicPr>
          <p:nvPr/>
        </p:nvPicPr>
        <p:blipFill>
          <a:blip r:embed="rId2"/>
          <a:stretch>
            <a:fillRect/>
          </a:stretch>
        </p:blipFill>
        <p:spPr>
          <a:xfrm>
            <a:off x="775504" y="2734246"/>
            <a:ext cx="7062084" cy="3716886"/>
          </a:xfrm>
          <a:prstGeom prst="rect">
            <a:avLst/>
          </a:prstGeom>
        </p:spPr>
      </p:pic>
    </p:spTree>
    <p:extLst>
      <p:ext uri="{BB962C8B-B14F-4D97-AF65-F5344CB8AC3E}">
        <p14:creationId xmlns:p14="http://schemas.microsoft.com/office/powerpoint/2010/main" val="152753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36</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For the tape shielded cable</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EA627ECB-055D-B74E-88A5-AADDD98160CE}"/>
              </a:ext>
            </a:extLst>
          </p:cNvPr>
          <p:cNvPicPr>
            <a:picLocks noChangeAspect="1"/>
          </p:cNvPicPr>
          <p:nvPr/>
        </p:nvPicPr>
        <p:blipFill>
          <a:blip r:embed="rId2"/>
          <a:stretch>
            <a:fillRect/>
          </a:stretch>
        </p:blipFill>
        <p:spPr>
          <a:xfrm>
            <a:off x="560388" y="2430564"/>
            <a:ext cx="7772400" cy="2667000"/>
          </a:xfrm>
          <a:prstGeom prst="rect">
            <a:avLst/>
          </a:prstGeom>
        </p:spPr>
      </p:pic>
    </p:spTree>
    <p:extLst>
      <p:ext uri="{BB962C8B-B14F-4D97-AF65-F5344CB8AC3E}">
        <p14:creationId xmlns:p14="http://schemas.microsoft.com/office/powerpoint/2010/main" val="1904970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37</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resistance of the tape shield is given by:</a:t>
            </a: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r>
              <a:rPr lang="en-US" altLang="en-US" sz="2400" dirty="0">
                <a:solidFill>
                  <a:schemeClr val="tx1"/>
                </a:solidFill>
                <a:latin typeface="Arial" panose="020B0604020202020204" pitchFamily="34" charset="0"/>
              </a:rPr>
              <a:t>This resistance of the tape shield given assumes a resistivity (</a:t>
            </a:r>
            <a:r>
              <a:rPr lang="el-GR" altLang="en-US" sz="2400" dirty="0">
                <a:solidFill>
                  <a:schemeClr val="tx1"/>
                </a:solidFill>
                <a:latin typeface="Arial" panose="020B0604020202020204" pitchFamily="34" charset="0"/>
              </a:rPr>
              <a:t>ρ</a:t>
            </a:r>
            <a:r>
              <a:rPr lang="en-US" altLang="en-US" sz="2400" dirty="0">
                <a:solidFill>
                  <a:schemeClr val="tx1"/>
                </a:solidFill>
                <a:latin typeface="Arial" panose="020B0604020202020204" pitchFamily="34" charset="0"/>
              </a:rPr>
              <a:t>m</a:t>
            </a:r>
            <a:r>
              <a:rPr lang="en-US" altLang="en-US" sz="2400" baseline="-25000" dirty="0">
                <a:solidFill>
                  <a:schemeClr val="tx1"/>
                </a:solidFill>
                <a:latin typeface="Arial" panose="020B0604020202020204" pitchFamily="34" charset="0"/>
              </a:rPr>
              <a:t>20</a:t>
            </a:r>
            <a:r>
              <a:rPr lang="en-US" altLang="en-US" sz="2400" dirty="0">
                <a:solidFill>
                  <a:schemeClr val="tx1"/>
                </a:solidFill>
                <a:latin typeface="Arial" panose="020B0604020202020204" pitchFamily="34" charset="0"/>
              </a:rPr>
              <a:t>) of 1.7721 · 10</a:t>
            </a:r>
            <a:r>
              <a:rPr lang="en-US" altLang="en-US" sz="2400" baseline="30000" dirty="0">
                <a:solidFill>
                  <a:schemeClr val="tx1"/>
                </a:solidFill>
                <a:latin typeface="Arial" panose="020B0604020202020204" pitchFamily="34" charset="0"/>
              </a:rPr>
              <a:t>−8 </a:t>
            </a:r>
            <a:r>
              <a:rPr lang="el-GR" altLang="en-US" sz="2400" dirty="0">
                <a:solidFill>
                  <a:schemeClr val="tx1"/>
                </a:solidFill>
                <a:latin typeface="Arial" panose="020B0604020202020204" pitchFamily="34" charset="0"/>
              </a:rPr>
              <a:t>Ω-</a:t>
            </a:r>
            <a:r>
              <a:rPr lang="en-US" altLang="en-US" sz="2400" dirty="0">
                <a:solidFill>
                  <a:schemeClr val="tx1"/>
                </a:solidFill>
                <a:latin typeface="Arial" panose="020B0604020202020204" pitchFamily="34" charset="0"/>
              </a:rPr>
              <a:t>m and a temperature of 20°C. The outside diameter of the tape shield ds is given in inches, and the thickness of the tape shield T is in mils.</a:t>
            </a:r>
          </a:p>
          <a:p>
            <a:pPr marL="0" indent="0">
              <a:spcBef>
                <a:spcPct val="0"/>
              </a:spcBef>
              <a:spcAft>
                <a:spcPts val="1200"/>
              </a:spcAft>
              <a:buClrTx/>
              <a:buNone/>
            </a:pPr>
            <a:br>
              <a:rPr lang="en-US" altLang="en-US" sz="2400" dirty="0">
                <a:solidFill>
                  <a:schemeClr val="tx1"/>
                </a:solidFill>
                <a:latin typeface="Arial" panose="020B0604020202020204" pitchFamily="34" charset="0"/>
              </a:rPr>
            </a:br>
            <a:endParaRPr lang="en-US" altLang="en-US" sz="24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BFBC0C11-2041-7440-9383-BEBBC7AA7471}"/>
              </a:ext>
            </a:extLst>
          </p:cNvPr>
          <p:cNvPicPr>
            <a:picLocks noChangeAspect="1"/>
          </p:cNvPicPr>
          <p:nvPr/>
        </p:nvPicPr>
        <p:blipFill>
          <a:blip r:embed="rId2"/>
          <a:stretch>
            <a:fillRect/>
          </a:stretch>
        </p:blipFill>
        <p:spPr>
          <a:xfrm>
            <a:off x="1619287" y="2252662"/>
            <a:ext cx="5740400" cy="1079500"/>
          </a:xfrm>
          <a:prstGeom prst="rect">
            <a:avLst/>
          </a:prstGeom>
        </p:spPr>
      </p:pic>
    </p:spTree>
    <p:extLst>
      <p:ext uri="{BB962C8B-B14F-4D97-AF65-F5344CB8AC3E}">
        <p14:creationId xmlns:p14="http://schemas.microsoft.com/office/powerpoint/2010/main" val="15702158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38</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GMR of the tape shield is the radius of a circle passing through the middle of the shield and is given by:</a:t>
            </a:r>
            <a:br>
              <a:rPr lang="en-US" altLang="en-US" sz="2400" dirty="0">
                <a:solidFill>
                  <a:schemeClr val="tx1"/>
                </a:solidFill>
                <a:latin typeface="Arial" panose="020B0604020202020204" pitchFamily="34" charset="0"/>
              </a:rPr>
            </a:br>
            <a:endParaRPr lang="en-US" altLang="en-US" sz="24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FB1FD905-0753-D141-811A-EE149AF2E6C0}"/>
              </a:ext>
            </a:extLst>
          </p:cNvPr>
          <p:cNvPicPr>
            <a:picLocks noChangeAspect="1"/>
          </p:cNvPicPr>
          <p:nvPr/>
        </p:nvPicPr>
        <p:blipFill>
          <a:blip r:embed="rId2"/>
          <a:stretch>
            <a:fillRect/>
          </a:stretch>
        </p:blipFill>
        <p:spPr>
          <a:xfrm>
            <a:off x="2311400" y="2334039"/>
            <a:ext cx="4521200" cy="1295400"/>
          </a:xfrm>
          <a:prstGeom prst="rect">
            <a:avLst/>
          </a:prstGeom>
        </p:spPr>
      </p:pic>
    </p:spTree>
    <p:extLst>
      <p:ext uri="{BB962C8B-B14F-4D97-AF65-F5344CB8AC3E}">
        <p14:creationId xmlns:p14="http://schemas.microsoft.com/office/powerpoint/2010/main" val="709646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39</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Tape Shield to its Own Phase Conductor</a:t>
            </a:r>
          </a:p>
          <a:p>
            <a:pPr marL="0" indent="0">
              <a:spcBef>
                <a:spcPct val="0"/>
              </a:spcBef>
              <a:spcAft>
                <a:spcPts val="1200"/>
              </a:spcAft>
              <a:buClrTx/>
              <a:buNone/>
            </a:pPr>
            <a:br>
              <a:rPr lang="en-US" altLang="en-US" sz="2400" dirty="0">
                <a:solidFill>
                  <a:schemeClr val="tx1"/>
                </a:solidFill>
                <a:latin typeface="Arial" panose="020B0604020202020204" pitchFamily="34" charset="0"/>
              </a:rPr>
            </a:br>
            <a:endParaRPr lang="en-US" altLang="en-US" sz="24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410E8C99-A741-5F43-AE56-9C5509EAB1EA}"/>
              </a:ext>
            </a:extLst>
          </p:cNvPr>
          <p:cNvPicPr>
            <a:picLocks noChangeAspect="1"/>
          </p:cNvPicPr>
          <p:nvPr/>
        </p:nvPicPr>
        <p:blipFill>
          <a:blip r:embed="rId2"/>
          <a:stretch>
            <a:fillRect/>
          </a:stretch>
        </p:blipFill>
        <p:spPr>
          <a:xfrm>
            <a:off x="107987" y="2164659"/>
            <a:ext cx="8763000" cy="889000"/>
          </a:xfrm>
          <a:prstGeom prst="rect">
            <a:avLst/>
          </a:prstGeom>
        </p:spPr>
      </p:pic>
      <p:sp>
        <p:nvSpPr>
          <p:cNvPr id="4" name="Rectangle 3">
            <a:extLst>
              <a:ext uri="{FF2B5EF4-FFF2-40B4-BE49-F238E27FC236}">
                <a16:creationId xmlns:a16="http://schemas.microsoft.com/office/drawing/2014/main" id="{5F99134C-65DA-2145-863E-13E3166B2BDC}"/>
              </a:ext>
            </a:extLst>
          </p:cNvPr>
          <p:cNvSpPr/>
          <p:nvPr/>
        </p:nvSpPr>
        <p:spPr>
          <a:xfrm>
            <a:off x="335794" y="3258848"/>
            <a:ext cx="6357181" cy="1200329"/>
          </a:xfrm>
          <a:prstGeom prst="rect">
            <a:avLst/>
          </a:prstGeom>
        </p:spPr>
        <p:txBody>
          <a:bodyPr wrap="square">
            <a:spAutoFit/>
          </a:bodyPr>
          <a:lstStyle/>
          <a:p>
            <a:pPr algn="just"/>
            <a:r>
              <a:rPr lang="en-US" dirty="0"/>
              <a:t>Tape Shield to an Adjacent Tape Shield</a:t>
            </a:r>
          </a:p>
          <a:p>
            <a:pPr algn="ctr"/>
            <a:br>
              <a:rPr lang="en-US" dirty="0">
                <a:solidFill>
                  <a:srgbClr val="1B1B26"/>
                </a:solidFill>
                <a:latin typeface="-apple-system"/>
              </a:rPr>
            </a:br>
            <a:endParaRPr lang="en-US" dirty="0">
              <a:effectLst/>
            </a:endParaRPr>
          </a:p>
        </p:txBody>
      </p:sp>
      <p:pic>
        <p:nvPicPr>
          <p:cNvPr id="5" name="Picture 4">
            <a:extLst>
              <a:ext uri="{FF2B5EF4-FFF2-40B4-BE49-F238E27FC236}">
                <a16:creationId xmlns:a16="http://schemas.microsoft.com/office/drawing/2014/main" id="{78F9AEAC-0FC1-A742-9373-3022B348A309}"/>
              </a:ext>
            </a:extLst>
          </p:cNvPr>
          <p:cNvPicPr>
            <a:picLocks noChangeAspect="1"/>
          </p:cNvPicPr>
          <p:nvPr/>
        </p:nvPicPr>
        <p:blipFill>
          <a:blip r:embed="rId3"/>
          <a:stretch>
            <a:fillRect/>
          </a:stretch>
        </p:blipFill>
        <p:spPr>
          <a:xfrm>
            <a:off x="335794" y="3903922"/>
            <a:ext cx="8808206" cy="846051"/>
          </a:xfrm>
          <a:prstGeom prst="rect">
            <a:avLst/>
          </a:prstGeom>
        </p:spPr>
      </p:pic>
      <p:pic>
        <p:nvPicPr>
          <p:cNvPr id="7" name="Picture 6">
            <a:extLst>
              <a:ext uri="{FF2B5EF4-FFF2-40B4-BE49-F238E27FC236}">
                <a16:creationId xmlns:a16="http://schemas.microsoft.com/office/drawing/2014/main" id="{374F4D16-DF76-5C4A-93CB-2FAE5E35D0DD}"/>
              </a:ext>
            </a:extLst>
          </p:cNvPr>
          <p:cNvPicPr>
            <a:picLocks noChangeAspect="1"/>
          </p:cNvPicPr>
          <p:nvPr/>
        </p:nvPicPr>
        <p:blipFill>
          <a:blip r:embed="rId4"/>
          <a:stretch>
            <a:fillRect/>
          </a:stretch>
        </p:blipFill>
        <p:spPr>
          <a:xfrm>
            <a:off x="3187700" y="5538983"/>
            <a:ext cx="2768600" cy="749300"/>
          </a:xfrm>
          <a:prstGeom prst="rect">
            <a:avLst/>
          </a:prstGeom>
        </p:spPr>
      </p:pic>
      <p:sp>
        <p:nvSpPr>
          <p:cNvPr id="8" name="Rectangle 7">
            <a:extLst>
              <a:ext uri="{FF2B5EF4-FFF2-40B4-BE49-F238E27FC236}">
                <a16:creationId xmlns:a16="http://schemas.microsoft.com/office/drawing/2014/main" id="{36B35A7C-82C2-BF4E-8719-1D4134CF8125}"/>
              </a:ext>
            </a:extLst>
          </p:cNvPr>
          <p:cNvSpPr/>
          <p:nvPr/>
        </p:nvSpPr>
        <p:spPr>
          <a:xfrm>
            <a:off x="196266" y="5000071"/>
            <a:ext cx="8237399" cy="1200329"/>
          </a:xfrm>
          <a:prstGeom prst="rect">
            <a:avLst/>
          </a:prstGeom>
        </p:spPr>
        <p:txBody>
          <a:bodyPr wrap="square">
            <a:spAutoFit/>
          </a:bodyPr>
          <a:lstStyle/>
          <a:p>
            <a:pPr algn="just"/>
            <a:r>
              <a:rPr lang="en-US" dirty="0"/>
              <a:t>Tape Shield to an Adjacent Phase or Neutral Conductor</a:t>
            </a:r>
          </a:p>
          <a:p>
            <a:pPr algn="ctr"/>
            <a:br>
              <a:rPr lang="en-US" dirty="0">
                <a:solidFill>
                  <a:srgbClr val="1B1B26"/>
                </a:solidFill>
                <a:latin typeface="-apple-system"/>
              </a:rPr>
            </a:br>
            <a:endParaRPr lang="en-US" dirty="0">
              <a:effectLst/>
            </a:endParaRPr>
          </a:p>
        </p:txBody>
      </p:sp>
      <p:sp>
        <p:nvSpPr>
          <p:cNvPr id="10" name="Rectangle 9">
            <a:extLst>
              <a:ext uri="{FF2B5EF4-FFF2-40B4-BE49-F238E27FC236}">
                <a16:creationId xmlns:a16="http://schemas.microsoft.com/office/drawing/2014/main" id="{7013DB17-3A8B-8D4B-BA37-9FECBDEF9114}"/>
              </a:ext>
            </a:extLst>
          </p:cNvPr>
          <p:cNvSpPr/>
          <p:nvPr/>
        </p:nvSpPr>
        <p:spPr>
          <a:xfrm>
            <a:off x="107987" y="6288283"/>
            <a:ext cx="8947734" cy="461665"/>
          </a:xfrm>
          <a:prstGeom prst="rect">
            <a:avLst/>
          </a:prstGeom>
        </p:spPr>
        <p:txBody>
          <a:bodyPr wrap="square">
            <a:spAutoFit/>
          </a:bodyPr>
          <a:lstStyle/>
          <a:p>
            <a:pPr algn="just"/>
            <a:r>
              <a:rPr lang="en-US" dirty="0">
                <a:solidFill>
                  <a:srgbClr val="1B1B26"/>
                </a:solidFill>
                <a:latin typeface="-apple-system"/>
              </a:rPr>
              <a:t>where </a:t>
            </a:r>
            <a:r>
              <a:rPr lang="en-US" i="1" dirty="0" err="1">
                <a:solidFill>
                  <a:srgbClr val="1B1B26"/>
                </a:solidFill>
                <a:latin typeface="-apple-system"/>
              </a:rPr>
              <a:t>D</a:t>
            </a:r>
            <a:r>
              <a:rPr lang="en-US" i="1" baseline="-25000" dirty="0" err="1">
                <a:solidFill>
                  <a:srgbClr val="1B1B26"/>
                </a:solidFill>
                <a:latin typeface="-apple-system"/>
              </a:rPr>
              <a:t>nm</a:t>
            </a:r>
            <a:r>
              <a:rPr lang="en-US" dirty="0">
                <a:solidFill>
                  <a:srgbClr val="1B1B26"/>
                </a:solidFill>
                <a:latin typeface="-apple-system"/>
              </a:rPr>
              <a:t> = center-to-center distance between phase conductors.</a:t>
            </a:r>
          </a:p>
        </p:txBody>
      </p:sp>
    </p:spTree>
    <p:extLst>
      <p:ext uri="{BB962C8B-B14F-4D97-AF65-F5344CB8AC3E}">
        <p14:creationId xmlns:p14="http://schemas.microsoft.com/office/powerpoint/2010/main" val="1368811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cs typeface="Times New Roman" panose="02020603050405020304" pitchFamily="18" charset="0"/>
              </a:rPr>
              <a:t>Module #1</a:t>
            </a:r>
          </a:p>
        </p:txBody>
      </p:sp>
      <p:sp>
        <p:nvSpPr>
          <p:cNvPr id="21507" name="Rectangle 2"/>
          <p:cNvSpPr>
            <a:spLocks noGrp="1" noChangeArrowheads="1"/>
          </p:cNvSpPr>
          <p:nvPr>
            <p:ph type="title"/>
          </p:nvPr>
        </p:nvSpPr>
        <p:spPr>
          <a:xfrm>
            <a:off x="192088" y="3013075"/>
            <a:ext cx="8858250" cy="581025"/>
          </a:xfrm>
        </p:spPr>
        <p:txBody>
          <a:bodyPr/>
          <a:lstStyle/>
          <a:p>
            <a:pPr eaLnBrk="1" hangingPunct="1"/>
            <a:r>
              <a:rPr lang="en-US" altLang="en-US" sz="2200" dirty="0">
                <a:solidFill>
                  <a:srgbClr val="16457F"/>
                </a:solidFill>
                <a:latin typeface="Arial" panose="020B0604020202020204" pitchFamily="34" charset="0"/>
                <a:cs typeface="Arial" panose="020B0604020202020204" pitchFamily="34" charset="0"/>
              </a:rPr>
              <a:t>Concentric Neutral Cable</a:t>
            </a:r>
            <a:endParaRPr lang="en-US" altLang="en-US" sz="2200" u="sng" dirty="0">
              <a:solidFill>
                <a:srgbClr val="C00000"/>
              </a:solidFill>
              <a:latin typeface="Arial" panose="020B0604020202020204" pitchFamily="34" charset="0"/>
              <a:cs typeface="Arial" panose="020B0604020202020204" pitchFamily="34" charset="0"/>
            </a:endParaRPr>
          </a:p>
        </p:txBody>
      </p:sp>
      <p:sp>
        <p:nvSpPr>
          <p:cNvPr id="21508"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42237CB4-DAC9-4123-BD87-CD047813BF7D}" type="slidenum">
              <a:rPr lang="en-US" altLang="en-US" sz="2400" smtClean="0">
                <a:solidFill>
                  <a:schemeClr val="tx1"/>
                </a:solidFill>
                <a:latin typeface="Arial" panose="020B0604020202020204" pitchFamily="34" charset="0"/>
              </a:rPr>
              <a:pPr algn="r">
                <a:spcBef>
                  <a:spcPct val="0"/>
                </a:spcBef>
                <a:spcAft>
                  <a:spcPct val="0"/>
                </a:spcAft>
                <a:buClrTx/>
                <a:buFontTx/>
                <a:buNone/>
              </a:pPr>
              <a:t>4</a:t>
            </a:fld>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2976461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40</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200" b="1" dirty="0">
                <a:solidFill>
                  <a:schemeClr val="tx1"/>
                </a:solidFill>
                <a:latin typeface="Arial" panose="020B0604020202020204" pitchFamily="34" charset="0"/>
              </a:rPr>
              <a:t>Example: </a:t>
            </a:r>
            <a:r>
              <a:rPr lang="en-US" altLang="en-US" sz="2200" dirty="0">
                <a:solidFill>
                  <a:schemeClr val="tx1"/>
                </a:solidFill>
                <a:latin typeface="Arial" panose="020B0604020202020204" pitchFamily="34" charset="0"/>
              </a:rPr>
              <a:t>A single-phase circuit consists of a 1/0 AA, 220 mil insulation tape-shielded cable and a 1/0 CU neutral conductor. The single-phase line is connected to phase b. Determine the phase impedance matrix.</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1BF3CA45-2E2B-BF40-95D9-C6DB2DFB5798}"/>
              </a:ext>
            </a:extLst>
          </p:cNvPr>
          <p:cNvPicPr>
            <a:picLocks noChangeAspect="1"/>
          </p:cNvPicPr>
          <p:nvPr/>
        </p:nvPicPr>
        <p:blipFill>
          <a:blip r:embed="rId2"/>
          <a:stretch>
            <a:fillRect/>
          </a:stretch>
        </p:blipFill>
        <p:spPr>
          <a:xfrm>
            <a:off x="1789043" y="3027644"/>
            <a:ext cx="4759463" cy="3601756"/>
          </a:xfrm>
          <a:prstGeom prst="rect">
            <a:avLst/>
          </a:prstGeom>
        </p:spPr>
      </p:pic>
    </p:spTree>
    <p:extLst>
      <p:ext uri="{BB962C8B-B14F-4D97-AF65-F5344CB8AC3E}">
        <p14:creationId xmlns:p14="http://schemas.microsoft.com/office/powerpoint/2010/main" val="591668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41</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926CE78F-F740-8F43-896C-1F144F02F280}"/>
              </a:ext>
            </a:extLst>
          </p:cNvPr>
          <p:cNvPicPr>
            <a:picLocks noChangeAspect="1"/>
          </p:cNvPicPr>
          <p:nvPr/>
        </p:nvPicPr>
        <p:blipFill>
          <a:blip r:embed="rId2"/>
          <a:stretch>
            <a:fillRect/>
          </a:stretch>
        </p:blipFill>
        <p:spPr>
          <a:xfrm>
            <a:off x="407505" y="1578282"/>
            <a:ext cx="7988924" cy="4587260"/>
          </a:xfrm>
          <a:prstGeom prst="rect">
            <a:avLst/>
          </a:prstGeom>
        </p:spPr>
      </p:pic>
      <p:sp>
        <p:nvSpPr>
          <p:cNvPr id="9" name="Rectangle 8">
            <a:extLst>
              <a:ext uri="{FF2B5EF4-FFF2-40B4-BE49-F238E27FC236}">
                <a16:creationId xmlns:a16="http://schemas.microsoft.com/office/drawing/2014/main" id="{8F6D2E79-DB80-CE4D-9D24-231CD4B5941C}"/>
              </a:ext>
            </a:extLst>
          </p:cNvPr>
          <p:cNvSpPr/>
          <p:nvPr/>
        </p:nvSpPr>
        <p:spPr bwMode="auto">
          <a:xfrm>
            <a:off x="320200" y="3429000"/>
            <a:ext cx="8076229" cy="321197"/>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2112375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42</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grpSp>
        <p:nvGrpSpPr>
          <p:cNvPr id="5" name="Group 4">
            <a:extLst>
              <a:ext uri="{FF2B5EF4-FFF2-40B4-BE49-F238E27FC236}">
                <a16:creationId xmlns:a16="http://schemas.microsoft.com/office/drawing/2014/main" id="{F572F7D5-C142-054D-8566-A7CF20A888B4}"/>
              </a:ext>
            </a:extLst>
          </p:cNvPr>
          <p:cNvGrpSpPr/>
          <p:nvPr/>
        </p:nvGrpSpPr>
        <p:grpSpPr>
          <a:xfrm>
            <a:off x="563269" y="1207046"/>
            <a:ext cx="7742531" cy="5409246"/>
            <a:chOff x="775303" y="1313816"/>
            <a:chExt cx="7742531" cy="5409246"/>
          </a:xfrm>
        </p:grpSpPr>
        <p:pic>
          <p:nvPicPr>
            <p:cNvPr id="3" name="Picture 2">
              <a:extLst>
                <a:ext uri="{FF2B5EF4-FFF2-40B4-BE49-F238E27FC236}">
                  <a16:creationId xmlns:a16="http://schemas.microsoft.com/office/drawing/2014/main" id="{02CBA4AD-13EB-8D45-BA12-EF26B0456721}"/>
                </a:ext>
              </a:extLst>
            </p:cNvPr>
            <p:cNvPicPr>
              <a:picLocks noChangeAspect="1"/>
            </p:cNvPicPr>
            <p:nvPr/>
          </p:nvPicPr>
          <p:blipFill>
            <a:blip r:embed="rId2"/>
            <a:stretch>
              <a:fillRect/>
            </a:stretch>
          </p:blipFill>
          <p:spPr>
            <a:xfrm>
              <a:off x="775303" y="1313816"/>
              <a:ext cx="7742531" cy="829557"/>
            </a:xfrm>
            <a:prstGeom prst="rect">
              <a:avLst/>
            </a:prstGeom>
          </p:spPr>
        </p:pic>
        <p:pic>
          <p:nvPicPr>
            <p:cNvPr id="4" name="Picture 3">
              <a:extLst>
                <a:ext uri="{FF2B5EF4-FFF2-40B4-BE49-F238E27FC236}">
                  <a16:creationId xmlns:a16="http://schemas.microsoft.com/office/drawing/2014/main" id="{9E2194FA-CFA0-9A45-89CC-D3C9059E2301}"/>
                </a:ext>
              </a:extLst>
            </p:cNvPr>
            <p:cNvPicPr>
              <a:picLocks noChangeAspect="1"/>
            </p:cNvPicPr>
            <p:nvPr/>
          </p:nvPicPr>
          <p:blipFill>
            <a:blip r:embed="rId3"/>
            <a:stretch>
              <a:fillRect/>
            </a:stretch>
          </p:blipFill>
          <p:spPr>
            <a:xfrm>
              <a:off x="791816" y="2248682"/>
              <a:ext cx="7513984" cy="4474380"/>
            </a:xfrm>
            <a:prstGeom prst="rect">
              <a:avLst/>
            </a:prstGeom>
          </p:spPr>
        </p:pic>
      </p:grpSp>
      <p:sp>
        <p:nvSpPr>
          <p:cNvPr id="6" name="Rectangle 5">
            <a:extLst>
              <a:ext uri="{FF2B5EF4-FFF2-40B4-BE49-F238E27FC236}">
                <a16:creationId xmlns:a16="http://schemas.microsoft.com/office/drawing/2014/main" id="{2C7EFB5F-1816-E948-8626-D7190F30742B}"/>
              </a:ext>
            </a:extLst>
          </p:cNvPr>
          <p:cNvSpPr/>
          <p:nvPr/>
        </p:nvSpPr>
        <p:spPr bwMode="auto">
          <a:xfrm>
            <a:off x="563269" y="2663687"/>
            <a:ext cx="7530497" cy="238539"/>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702067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43</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D9A47678-BD31-0C46-AC3A-BB0026386693}"/>
              </a:ext>
            </a:extLst>
          </p:cNvPr>
          <p:cNvPicPr>
            <a:picLocks noChangeAspect="1"/>
          </p:cNvPicPr>
          <p:nvPr/>
        </p:nvPicPr>
        <p:blipFill>
          <a:blip r:embed="rId2"/>
          <a:stretch>
            <a:fillRect/>
          </a:stretch>
        </p:blipFill>
        <p:spPr>
          <a:xfrm>
            <a:off x="865529" y="2354262"/>
            <a:ext cx="7112000" cy="3035300"/>
          </a:xfrm>
          <a:prstGeom prst="rect">
            <a:avLst/>
          </a:prstGeom>
        </p:spPr>
      </p:pic>
      <p:sp>
        <p:nvSpPr>
          <p:cNvPr id="7" name="Rectangle 6">
            <a:extLst>
              <a:ext uri="{FF2B5EF4-FFF2-40B4-BE49-F238E27FC236}">
                <a16:creationId xmlns:a16="http://schemas.microsoft.com/office/drawing/2014/main" id="{EEC5731B-A0DC-DF40-BB9C-9F8D58AD5FA9}"/>
              </a:ext>
            </a:extLst>
          </p:cNvPr>
          <p:cNvSpPr/>
          <p:nvPr/>
        </p:nvSpPr>
        <p:spPr>
          <a:xfrm>
            <a:off x="249820" y="1500449"/>
            <a:ext cx="8055980" cy="461665"/>
          </a:xfrm>
          <a:prstGeom prst="rect">
            <a:avLst/>
          </a:prstGeom>
        </p:spPr>
        <p:txBody>
          <a:bodyPr wrap="square">
            <a:spAutoFit/>
          </a:bodyPr>
          <a:lstStyle/>
          <a:p>
            <a:r>
              <a:rPr lang="en-US" altLang="en-US" b="1" dirty="0"/>
              <a:t>For the phase conductor</a:t>
            </a:r>
            <a:endParaRPr lang="en-US" b="1" dirty="0"/>
          </a:p>
        </p:txBody>
      </p:sp>
    </p:spTree>
    <p:extLst>
      <p:ext uri="{BB962C8B-B14F-4D97-AF65-F5344CB8AC3E}">
        <p14:creationId xmlns:p14="http://schemas.microsoft.com/office/powerpoint/2010/main" val="1370096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44</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grpSp>
        <p:nvGrpSpPr>
          <p:cNvPr id="5" name="Group 4">
            <a:extLst>
              <a:ext uri="{FF2B5EF4-FFF2-40B4-BE49-F238E27FC236}">
                <a16:creationId xmlns:a16="http://schemas.microsoft.com/office/drawing/2014/main" id="{F572F7D5-C142-054D-8566-A7CF20A888B4}"/>
              </a:ext>
            </a:extLst>
          </p:cNvPr>
          <p:cNvGrpSpPr/>
          <p:nvPr/>
        </p:nvGrpSpPr>
        <p:grpSpPr>
          <a:xfrm>
            <a:off x="563269" y="1207046"/>
            <a:ext cx="7742531" cy="5409246"/>
            <a:chOff x="775303" y="1313816"/>
            <a:chExt cx="7742531" cy="5409246"/>
          </a:xfrm>
        </p:grpSpPr>
        <p:pic>
          <p:nvPicPr>
            <p:cNvPr id="3" name="Picture 2">
              <a:extLst>
                <a:ext uri="{FF2B5EF4-FFF2-40B4-BE49-F238E27FC236}">
                  <a16:creationId xmlns:a16="http://schemas.microsoft.com/office/drawing/2014/main" id="{02CBA4AD-13EB-8D45-BA12-EF26B0456721}"/>
                </a:ext>
              </a:extLst>
            </p:cNvPr>
            <p:cNvPicPr>
              <a:picLocks noChangeAspect="1"/>
            </p:cNvPicPr>
            <p:nvPr/>
          </p:nvPicPr>
          <p:blipFill>
            <a:blip r:embed="rId2"/>
            <a:stretch>
              <a:fillRect/>
            </a:stretch>
          </p:blipFill>
          <p:spPr>
            <a:xfrm>
              <a:off x="775303" y="1313816"/>
              <a:ext cx="7742531" cy="829557"/>
            </a:xfrm>
            <a:prstGeom prst="rect">
              <a:avLst/>
            </a:prstGeom>
          </p:spPr>
        </p:pic>
        <p:pic>
          <p:nvPicPr>
            <p:cNvPr id="4" name="Picture 3">
              <a:extLst>
                <a:ext uri="{FF2B5EF4-FFF2-40B4-BE49-F238E27FC236}">
                  <a16:creationId xmlns:a16="http://schemas.microsoft.com/office/drawing/2014/main" id="{9E2194FA-CFA0-9A45-89CC-D3C9059E2301}"/>
                </a:ext>
              </a:extLst>
            </p:cNvPr>
            <p:cNvPicPr>
              <a:picLocks noChangeAspect="1"/>
            </p:cNvPicPr>
            <p:nvPr/>
          </p:nvPicPr>
          <p:blipFill>
            <a:blip r:embed="rId3"/>
            <a:stretch>
              <a:fillRect/>
            </a:stretch>
          </p:blipFill>
          <p:spPr>
            <a:xfrm>
              <a:off x="791816" y="2248682"/>
              <a:ext cx="7513984" cy="4474380"/>
            </a:xfrm>
            <a:prstGeom prst="rect">
              <a:avLst/>
            </a:prstGeom>
          </p:spPr>
        </p:pic>
      </p:grpSp>
      <p:sp>
        <p:nvSpPr>
          <p:cNvPr id="6" name="Rectangle 5">
            <a:extLst>
              <a:ext uri="{FF2B5EF4-FFF2-40B4-BE49-F238E27FC236}">
                <a16:creationId xmlns:a16="http://schemas.microsoft.com/office/drawing/2014/main" id="{2C7EFB5F-1816-E948-8626-D7190F30742B}"/>
              </a:ext>
            </a:extLst>
          </p:cNvPr>
          <p:cNvSpPr/>
          <p:nvPr/>
        </p:nvSpPr>
        <p:spPr bwMode="auto">
          <a:xfrm>
            <a:off x="563269" y="2397467"/>
            <a:ext cx="7530497" cy="238539"/>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868203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45</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7" name="Rectangle 6">
            <a:extLst>
              <a:ext uri="{FF2B5EF4-FFF2-40B4-BE49-F238E27FC236}">
                <a16:creationId xmlns:a16="http://schemas.microsoft.com/office/drawing/2014/main" id="{EEC5731B-A0DC-DF40-BB9C-9F8D58AD5FA9}"/>
              </a:ext>
            </a:extLst>
          </p:cNvPr>
          <p:cNvSpPr/>
          <p:nvPr/>
        </p:nvSpPr>
        <p:spPr>
          <a:xfrm>
            <a:off x="249820" y="1500449"/>
            <a:ext cx="8055980" cy="461665"/>
          </a:xfrm>
          <a:prstGeom prst="rect">
            <a:avLst/>
          </a:prstGeom>
        </p:spPr>
        <p:txBody>
          <a:bodyPr wrap="square">
            <a:spAutoFit/>
          </a:bodyPr>
          <a:lstStyle/>
          <a:p>
            <a:r>
              <a:rPr lang="en-US" altLang="en-US" b="1" dirty="0"/>
              <a:t>For the neutral</a:t>
            </a:r>
            <a:endParaRPr lang="en-US" b="1" dirty="0"/>
          </a:p>
        </p:txBody>
      </p:sp>
      <p:pic>
        <p:nvPicPr>
          <p:cNvPr id="3" name="Picture 2">
            <a:extLst>
              <a:ext uri="{FF2B5EF4-FFF2-40B4-BE49-F238E27FC236}">
                <a16:creationId xmlns:a16="http://schemas.microsoft.com/office/drawing/2014/main" id="{0F5961AF-F6B8-3040-9986-81BDBEB98149}"/>
              </a:ext>
            </a:extLst>
          </p:cNvPr>
          <p:cNvPicPr>
            <a:picLocks noChangeAspect="1"/>
          </p:cNvPicPr>
          <p:nvPr/>
        </p:nvPicPr>
        <p:blipFill>
          <a:blip r:embed="rId2"/>
          <a:stretch>
            <a:fillRect/>
          </a:stretch>
        </p:blipFill>
        <p:spPr>
          <a:xfrm>
            <a:off x="1674310" y="2087101"/>
            <a:ext cx="5207000" cy="1028700"/>
          </a:xfrm>
          <a:prstGeom prst="rect">
            <a:avLst/>
          </a:prstGeom>
        </p:spPr>
      </p:pic>
      <p:pic>
        <p:nvPicPr>
          <p:cNvPr id="9" name="Picture 8">
            <a:extLst>
              <a:ext uri="{FF2B5EF4-FFF2-40B4-BE49-F238E27FC236}">
                <a16:creationId xmlns:a16="http://schemas.microsoft.com/office/drawing/2014/main" id="{E25B86A3-0D61-C04D-87B6-6AA643784A2D}"/>
              </a:ext>
            </a:extLst>
          </p:cNvPr>
          <p:cNvPicPr>
            <a:picLocks noChangeAspect="1"/>
          </p:cNvPicPr>
          <p:nvPr/>
        </p:nvPicPr>
        <p:blipFill>
          <a:blip r:embed="rId3"/>
          <a:stretch>
            <a:fillRect/>
          </a:stretch>
        </p:blipFill>
        <p:spPr>
          <a:xfrm>
            <a:off x="3200172" y="4156376"/>
            <a:ext cx="3391692" cy="2566686"/>
          </a:xfrm>
          <a:prstGeom prst="rect">
            <a:avLst/>
          </a:prstGeom>
        </p:spPr>
      </p:pic>
      <p:pic>
        <p:nvPicPr>
          <p:cNvPr id="4" name="Picture 3">
            <a:extLst>
              <a:ext uri="{FF2B5EF4-FFF2-40B4-BE49-F238E27FC236}">
                <a16:creationId xmlns:a16="http://schemas.microsoft.com/office/drawing/2014/main" id="{AF537D4B-EED3-B948-A36C-9CEE9A81393E}"/>
              </a:ext>
            </a:extLst>
          </p:cNvPr>
          <p:cNvPicPr>
            <a:picLocks noChangeAspect="1"/>
          </p:cNvPicPr>
          <p:nvPr/>
        </p:nvPicPr>
        <p:blipFill>
          <a:blip r:embed="rId4"/>
          <a:stretch>
            <a:fillRect/>
          </a:stretch>
        </p:blipFill>
        <p:spPr>
          <a:xfrm>
            <a:off x="1808384" y="3003633"/>
            <a:ext cx="6731000" cy="558800"/>
          </a:xfrm>
          <a:prstGeom prst="rect">
            <a:avLst/>
          </a:prstGeom>
        </p:spPr>
      </p:pic>
      <p:cxnSp>
        <p:nvCxnSpPr>
          <p:cNvPr id="6" name="Straight Arrow Connector 5">
            <a:extLst>
              <a:ext uri="{FF2B5EF4-FFF2-40B4-BE49-F238E27FC236}">
                <a16:creationId xmlns:a16="http://schemas.microsoft.com/office/drawing/2014/main" id="{2B51CAC2-B6E1-E94B-9603-A662A21AC32B}"/>
              </a:ext>
            </a:extLst>
          </p:cNvPr>
          <p:cNvCxnSpPr/>
          <p:nvPr/>
        </p:nvCxnSpPr>
        <p:spPr bwMode="auto">
          <a:xfrm>
            <a:off x="4277810" y="3622722"/>
            <a:ext cx="791901" cy="533654"/>
          </a:xfrm>
          <a:prstGeom prst="straightConnector1">
            <a:avLst/>
          </a:prstGeom>
          <a:solidFill>
            <a:schemeClr val="accent1"/>
          </a:solidFill>
          <a:ln w="508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194393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46</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7" name="Rectangle 6">
            <a:extLst>
              <a:ext uri="{FF2B5EF4-FFF2-40B4-BE49-F238E27FC236}">
                <a16:creationId xmlns:a16="http://schemas.microsoft.com/office/drawing/2014/main" id="{EEC5731B-A0DC-DF40-BB9C-9F8D58AD5FA9}"/>
              </a:ext>
            </a:extLst>
          </p:cNvPr>
          <p:cNvSpPr/>
          <p:nvPr/>
        </p:nvSpPr>
        <p:spPr>
          <a:xfrm>
            <a:off x="249820" y="1500449"/>
            <a:ext cx="8055980" cy="461665"/>
          </a:xfrm>
          <a:prstGeom prst="rect">
            <a:avLst/>
          </a:prstGeom>
        </p:spPr>
        <p:txBody>
          <a:bodyPr wrap="square">
            <a:spAutoFit/>
          </a:bodyPr>
          <a:lstStyle/>
          <a:p>
            <a:r>
              <a:rPr lang="en-US" altLang="en-US" b="1" dirty="0"/>
              <a:t>The basic calculations are:</a:t>
            </a:r>
            <a:endParaRPr lang="en-US" b="1" dirty="0"/>
          </a:p>
        </p:txBody>
      </p:sp>
      <p:sp>
        <p:nvSpPr>
          <p:cNvPr id="2" name="Rectangle 1">
            <a:extLst>
              <a:ext uri="{FF2B5EF4-FFF2-40B4-BE49-F238E27FC236}">
                <a16:creationId xmlns:a16="http://schemas.microsoft.com/office/drawing/2014/main" id="{F21176CF-40FE-564E-A2B2-39DB4C66D378}"/>
              </a:ext>
            </a:extLst>
          </p:cNvPr>
          <p:cNvSpPr/>
          <p:nvPr/>
        </p:nvSpPr>
        <p:spPr>
          <a:xfrm>
            <a:off x="665207" y="2105024"/>
            <a:ext cx="3750963" cy="461665"/>
          </a:xfrm>
          <a:prstGeom prst="rect">
            <a:avLst/>
          </a:prstGeom>
        </p:spPr>
        <p:txBody>
          <a:bodyPr wrap="none">
            <a:spAutoFit/>
          </a:bodyPr>
          <a:lstStyle/>
          <a:p>
            <a:r>
              <a:rPr lang="en-US" dirty="0">
                <a:solidFill>
                  <a:srgbClr val="1B1B26"/>
                </a:solidFill>
                <a:latin typeface="-apple-system"/>
              </a:rPr>
              <a:t>Resistance of the tape shield</a:t>
            </a:r>
            <a:endParaRPr lang="en-US" dirty="0"/>
          </a:p>
        </p:txBody>
      </p:sp>
      <p:pic>
        <p:nvPicPr>
          <p:cNvPr id="5" name="Picture 4">
            <a:extLst>
              <a:ext uri="{FF2B5EF4-FFF2-40B4-BE49-F238E27FC236}">
                <a16:creationId xmlns:a16="http://schemas.microsoft.com/office/drawing/2014/main" id="{A0C38FA1-33F3-DC49-9512-733BF0FA1BAA}"/>
              </a:ext>
            </a:extLst>
          </p:cNvPr>
          <p:cNvPicPr>
            <a:picLocks noChangeAspect="1"/>
          </p:cNvPicPr>
          <p:nvPr/>
        </p:nvPicPr>
        <p:blipFill>
          <a:blip r:embed="rId2"/>
          <a:stretch>
            <a:fillRect/>
          </a:stretch>
        </p:blipFill>
        <p:spPr>
          <a:xfrm>
            <a:off x="1179894" y="2695734"/>
            <a:ext cx="6784211" cy="860107"/>
          </a:xfrm>
          <a:prstGeom prst="rect">
            <a:avLst/>
          </a:prstGeom>
        </p:spPr>
      </p:pic>
      <p:sp>
        <p:nvSpPr>
          <p:cNvPr id="13" name="Rectangle 12">
            <a:extLst>
              <a:ext uri="{FF2B5EF4-FFF2-40B4-BE49-F238E27FC236}">
                <a16:creationId xmlns:a16="http://schemas.microsoft.com/office/drawing/2014/main" id="{6457AE11-129A-FC4B-9C02-172375B78614}"/>
              </a:ext>
            </a:extLst>
          </p:cNvPr>
          <p:cNvSpPr/>
          <p:nvPr/>
        </p:nvSpPr>
        <p:spPr>
          <a:xfrm>
            <a:off x="624711" y="4202534"/>
            <a:ext cx="3059877" cy="461665"/>
          </a:xfrm>
          <a:prstGeom prst="rect">
            <a:avLst/>
          </a:prstGeom>
        </p:spPr>
        <p:txBody>
          <a:bodyPr wrap="none">
            <a:spAutoFit/>
          </a:bodyPr>
          <a:lstStyle/>
          <a:p>
            <a:r>
              <a:rPr lang="en-US" dirty="0">
                <a:solidFill>
                  <a:srgbClr val="1B1B26"/>
                </a:solidFill>
                <a:latin typeface="-apple-system"/>
              </a:rPr>
              <a:t>GMR of the tape shield</a:t>
            </a:r>
            <a:endParaRPr lang="en-US" dirty="0"/>
          </a:p>
        </p:txBody>
      </p:sp>
      <p:pic>
        <p:nvPicPr>
          <p:cNvPr id="8" name="Picture 7">
            <a:extLst>
              <a:ext uri="{FF2B5EF4-FFF2-40B4-BE49-F238E27FC236}">
                <a16:creationId xmlns:a16="http://schemas.microsoft.com/office/drawing/2014/main" id="{2F9360C8-F88B-6D42-989E-F6A46A54B268}"/>
              </a:ext>
            </a:extLst>
          </p:cNvPr>
          <p:cNvPicPr>
            <a:picLocks noChangeAspect="1"/>
          </p:cNvPicPr>
          <p:nvPr/>
        </p:nvPicPr>
        <p:blipFill>
          <a:blip r:embed="rId3"/>
          <a:stretch>
            <a:fillRect/>
          </a:stretch>
        </p:blipFill>
        <p:spPr>
          <a:xfrm>
            <a:off x="1542205" y="4943457"/>
            <a:ext cx="6059587" cy="1035744"/>
          </a:xfrm>
          <a:prstGeom prst="rect">
            <a:avLst/>
          </a:prstGeom>
        </p:spPr>
      </p:pic>
    </p:spTree>
    <p:extLst>
      <p:ext uri="{BB962C8B-B14F-4D97-AF65-F5344CB8AC3E}">
        <p14:creationId xmlns:p14="http://schemas.microsoft.com/office/powerpoint/2010/main" val="169637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47</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a:extLst>
              <a:ext uri="{FF2B5EF4-FFF2-40B4-BE49-F238E27FC236}">
                <a16:creationId xmlns:a16="http://schemas.microsoft.com/office/drawing/2014/main" id="{F21176CF-40FE-564E-A2B2-39DB4C66D378}"/>
              </a:ext>
            </a:extLst>
          </p:cNvPr>
          <p:cNvSpPr/>
          <p:nvPr/>
        </p:nvSpPr>
        <p:spPr>
          <a:xfrm>
            <a:off x="179388" y="1397675"/>
            <a:ext cx="5729454" cy="2031325"/>
          </a:xfrm>
          <a:prstGeom prst="rect">
            <a:avLst/>
          </a:prstGeom>
        </p:spPr>
        <p:txBody>
          <a:bodyPr wrap="none">
            <a:spAutoFit/>
          </a:bodyPr>
          <a:lstStyle/>
          <a:p>
            <a:pPr>
              <a:spcBef>
                <a:spcPts val="600"/>
              </a:spcBef>
              <a:spcAft>
                <a:spcPts val="600"/>
              </a:spcAft>
            </a:pPr>
            <a:r>
              <a:rPr lang="en-US" dirty="0"/>
              <a:t>The conductors are numbered such that:</a:t>
            </a:r>
          </a:p>
          <a:p>
            <a:pPr>
              <a:spcBef>
                <a:spcPts val="600"/>
              </a:spcBef>
              <a:spcAft>
                <a:spcPts val="600"/>
              </a:spcAft>
            </a:pPr>
            <a:r>
              <a:rPr lang="en-US" dirty="0"/>
              <a:t>#1 = 1/0 AA conductor</a:t>
            </a:r>
          </a:p>
          <a:p>
            <a:pPr>
              <a:spcBef>
                <a:spcPts val="600"/>
              </a:spcBef>
              <a:spcAft>
                <a:spcPts val="600"/>
              </a:spcAft>
            </a:pPr>
            <a:r>
              <a:rPr lang="en-US" dirty="0"/>
              <a:t>#2 = tape shield</a:t>
            </a:r>
          </a:p>
          <a:p>
            <a:pPr>
              <a:spcBef>
                <a:spcPts val="600"/>
              </a:spcBef>
              <a:spcAft>
                <a:spcPts val="600"/>
              </a:spcAft>
            </a:pPr>
            <a:r>
              <a:rPr lang="en-US" dirty="0"/>
              <a:t>#3 = 1/0 copper ground</a:t>
            </a:r>
          </a:p>
        </p:txBody>
      </p:sp>
      <p:pic>
        <p:nvPicPr>
          <p:cNvPr id="3" name="Picture 2">
            <a:extLst>
              <a:ext uri="{FF2B5EF4-FFF2-40B4-BE49-F238E27FC236}">
                <a16:creationId xmlns:a16="http://schemas.microsoft.com/office/drawing/2014/main" id="{EB94DB1A-0355-0040-98CE-58B1F3DD8B96}"/>
              </a:ext>
            </a:extLst>
          </p:cNvPr>
          <p:cNvPicPr>
            <a:picLocks noChangeAspect="1"/>
          </p:cNvPicPr>
          <p:nvPr/>
        </p:nvPicPr>
        <p:blipFill>
          <a:blip r:embed="rId2"/>
          <a:stretch>
            <a:fillRect/>
          </a:stretch>
        </p:blipFill>
        <p:spPr>
          <a:xfrm>
            <a:off x="2216150" y="4139525"/>
            <a:ext cx="4711700" cy="1320800"/>
          </a:xfrm>
          <a:prstGeom prst="rect">
            <a:avLst/>
          </a:prstGeom>
        </p:spPr>
      </p:pic>
    </p:spTree>
    <p:extLst>
      <p:ext uri="{BB962C8B-B14F-4D97-AF65-F5344CB8AC3E}">
        <p14:creationId xmlns:p14="http://schemas.microsoft.com/office/powerpoint/2010/main" val="21339021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48</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a:extLst>
              <a:ext uri="{FF2B5EF4-FFF2-40B4-BE49-F238E27FC236}">
                <a16:creationId xmlns:a16="http://schemas.microsoft.com/office/drawing/2014/main" id="{F21176CF-40FE-564E-A2B2-39DB4C66D378}"/>
              </a:ext>
            </a:extLst>
          </p:cNvPr>
          <p:cNvSpPr/>
          <p:nvPr/>
        </p:nvSpPr>
        <p:spPr>
          <a:xfrm>
            <a:off x="92597" y="1493192"/>
            <a:ext cx="5690212" cy="461665"/>
          </a:xfrm>
          <a:prstGeom prst="rect">
            <a:avLst/>
          </a:prstGeom>
        </p:spPr>
        <p:txBody>
          <a:bodyPr wrap="none">
            <a:spAutoFit/>
          </a:bodyPr>
          <a:lstStyle/>
          <a:p>
            <a:pPr>
              <a:spcBef>
                <a:spcPts val="600"/>
              </a:spcBef>
              <a:spcAft>
                <a:spcPts val="600"/>
              </a:spcAft>
            </a:pPr>
            <a:r>
              <a:rPr lang="en-US" dirty="0"/>
              <a:t>Then just use Carson’s equations to get </a:t>
            </a:r>
          </a:p>
        </p:txBody>
      </p:sp>
      <p:pic>
        <p:nvPicPr>
          <p:cNvPr id="4" name="Picture 3">
            <a:extLst>
              <a:ext uri="{FF2B5EF4-FFF2-40B4-BE49-F238E27FC236}">
                <a16:creationId xmlns:a16="http://schemas.microsoft.com/office/drawing/2014/main" id="{B48C0F94-92CA-A948-8DE4-BAAC0A749CA3}"/>
              </a:ext>
            </a:extLst>
          </p:cNvPr>
          <p:cNvPicPr>
            <a:picLocks noChangeAspect="1"/>
          </p:cNvPicPr>
          <p:nvPr/>
        </p:nvPicPr>
        <p:blipFill>
          <a:blip r:embed="rId2"/>
          <a:stretch>
            <a:fillRect/>
          </a:stretch>
        </p:blipFill>
        <p:spPr>
          <a:xfrm>
            <a:off x="393539" y="2105024"/>
            <a:ext cx="8356922" cy="1344792"/>
          </a:xfrm>
          <a:prstGeom prst="rect">
            <a:avLst/>
          </a:prstGeom>
        </p:spPr>
      </p:pic>
      <p:sp>
        <p:nvSpPr>
          <p:cNvPr id="3" name="Rectangle 2">
            <a:extLst>
              <a:ext uri="{FF2B5EF4-FFF2-40B4-BE49-F238E27FC236}">
                <a16:creationId xmlns:a16="http://schemas.microsoft.com/office/drawing/2014/main" id="{56E5B4C6-AD2A-AB49-B324-C8C852EC162E}"/>
              </a:ext>
            </a:extLst>
          </p:cNvPr>
          <p:cNvSpPr/>
          <p:nvPr/>
        </p:nvSpPr>
        <p:spPr>
          <a:xfrm>
            <a:off x="179388" y="3605713"/>
            <a:ext cx="1929356" cy="1569660"/>
          </a:xfrm>
          <a:prstGeom prst="rect">
            <a:avLst/>
          </a:prstGeom>
        </p:spPr>
        <p:txBody>
          <a:bodyPr wrap="square">
            <a:spAutoFit/>
          </a:bodyPr>
          <a:lstStyle/>
          <a:p>
            <a:pPr algn="just"/>
            <a:r>
              <a:rPr lang="en-US" dirty="0"/>
              <a:t>Partitioned as</a:t>
            </a:r>
          </a:p>
          <a:p>
            <a:pPr algn="ctr"/>
            <a:br>
              <a:rPr lang="en-US" dirty="0">
                <a:solidFill>
                  <a:srgbClr val="1B1B26"/>
                </a:solidFill>
                <a:latin typeface="-apple-system"/>
              </a:rPr>
            </a:br>
            <a:endParaRPr lang="en-US" dirty="0">
              <a:effectLst/>
            </a:endParaRPr>
          </a:p>
        </p:txBody>
      </p:sp>
      <p:pic>
        <p:nvPicPr>
          <p:cNvPr id="6" name="Picture 5">
            <a:extLst>
              <a:ext uri="{FF2B5EF4-FFF2-40B4-BE49-F238E27FC236}">
                <a16:creationId xmlns:a16="http://schemas.microsoft.com/office/drawing/2014/main" id="{42119F09-FE29-EE41-B788-8C89B0AFA87C}"/>
              </a:ext>
            </a:extLst>
          </p:cNvPr>
          <p:cNvPicPr>
            <a:picLocks noChangeAspect="1"/>
          </p:cNvPicPr>
          <p:nvPr/>
        </p:nvPicPr>
        <p:blipFill>
          <a:blip r:embed="rId3"/>
          <a:stretch>
            <a:fillRect/>
          </a:stretch>
        </p:blipFill>
        <p:spPr>
          <a:xfrm>
            <a:off x="2108743" y="4043554"/>
            <a:ext cx="7035257" cy="2766441"/>
          </a:xfrm>
          <a:prstGeom prst="rect">
            <a:avLst/>
          </a:prstGeom>
        </p:spPr>
      </p:pic>
    </p:spTree>
    <p:extLst>
      <p:ext uri="{BB962C8B-B14F-4D97-AF65-F5344CB8AC3E}">
        <p14:creationId xmlns:p14="http://schemas.microsoft.com/office/powerpoint/2010/main" val="19249841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49</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641461"/>
            <a:ext cx="4977645" cy="461665"/>
          </a:xfrm>
          <a:prstGeom prst="rect">
            <a:avLst/>
          </a:prstGeom>
        </p:spPr>
        <p:txBody>
          <a:bodyPr wrap="none">
            <a:spAutoFit/>
          </a:bodyPr>
          <a:lstStyle/>
          <a:p>
            <a:pPr>
              <a:spcBef>
                <a:spcPts val="600"/>
              </a:spcBef>
              <a:spcAft>
                <a:spcPts val="600"/>
              </a:spcAft>
            </a:pPr>
            <a:r>
              <a:rPr lang="en-US" dirty="0"/>
              <a:t>And performing the </a:t>
            </a:r>
            <a:r>
              <a:rPr lang="en-US" dirty="0" err="1"/>
              <a:t>Kron</a:t>
            </a:r>
            <a:r>
              <a:rPr lang="en-US" dirty="0"/>
              <a:t> reduction </a:t>
            </a:r>
          </a:p>
        </p:txBody>
      </p:sp>
      <p:pic>
        <p:nvPicPr>
          <p:cNvPr id="5" name="Picture 4">
            <a:extLst>
              <a:ext uri="{FF2B5EF4-FFF2-40B4-BE49-F238E27FC236}">
                <a16:creationId xmlns:a16="http://schemas.microsoft.com/office/drawing/2014/main" id="{ACC37A67-BAE3-AD46-8BA4-1CF3BC34C916}"/>
              </a:ext>
            </a:extLst>
          </p:cNvPr>
          <p:cNvPicPr>
            <a:picLocks noChangeAspect="1"/>
          </p:cNvPicPr>
          <p:nvPr/>
        </p:nvPicPr>
        <p:blipFill>
          <a:blip r:embed="rId2"/>
          <a:stretch>
            <a:fillRect/>
          </a:stretch>
        </p:blipFill>
        <p:spPr>
          <a:xfrm>
            <a:off x="1856129" y="3759452"/>
            <a:ext cx="5130800" cy="723900"/>
          </a:xfrm>
          <a:prstGeom prst="rect">
            <a:avLst/>
          </a:prstGeom>
        </p:spPr>
      </p:pic>
      <p:pic>
        <p:nvPicPr>
          <p:cNvPr id="6" name="Picture 5">
            <a:extLst>
              <a:ext uri="{FF2B5EF4-FFF2-40B4-BE49-F238E27FC236}">
                <a16:creationId xmlns:a16="http://schemas.microsoft.com/office/drawing/2014/main" id="{A536422C-8C4E-364D-9053-D098DAFA2F2A}"/>
              </a:ext>
            </a:extLst>
          </p:cNvPr>
          <p:cNvPicPr>
            <a:picLocks noChangeAspect="1"/>
          </p:cNvPicPr>
          <p:nvPr/>
        </p:nvPicPr>
        <p:blipFill>
          <a:blip r:embed="rId3"/>
          <a:stretch>
            <a:fillRect/>
          </a:stretch>
        </p:blipFill>
        <p:spPr>
          <a:xfrm>
            <a:off x="1856129" y="2823198"/>
            <a:ext cx="5346700" cy="850900"/>
          </a:xfrm>
          <a:prstGeom prst="rect">
            <a:avLst/>
          </a:prstGeom>
        </p:spPr>
      </p:pic>
    </p:spTree>
    <p:extLst>
      <p:ext uri="{BB962C8B-B14F-4D97-AF65-F5344CB8AC3E}">
        <p14:creationId xmlns:p14="http://schemas.microsoft.com/office/powerpoint/2010/main" val="1759176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Shown below is  the general configuration of three underground cables (concentric neutral or tape-shielded) with an additional neutral conductor.</a:t>
            </a:r>
          </a:p>
          <a:p>
            <a:pPr marL="0" indent="0">
              <a:spcBef>
                <a:spcPct val="0"/>
              </a:spcBef>
              <a:spcAft>
                <a:spcPts val="1200"/>
              </a:spcAft>
              <a:buClrTx/>
              <a:buNone/>
            </a:pPr>
            <a:br>
              <a:rPr lang="en-US" altLang="en-US" sz="2400" b="1" dirty="0">
                <a:solidFill>
                  <a:schemeClr val="tx1"/>
                </a:solidFill>
                <a:latin typeface="Arial" panose="020B0604020202020204" pitchFamily="34" charset="0"/>
              </a:rPr>
            </a:b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AB751F0F-8310-E745-921C-A5E94E925FF7}"/>
              </a:ext>
            </a:extLst>
          </p:cNvPr>
          <p:cNvPicPr>
            <a:picLocks noChangeAspect="1"/>
          </p:cNvPicPr>
          <p:nvPr/>
        </p:nvPicPr>
        <p:blipFill>
          <a:blip r:embed="rId2"/>
          <a:stretch>
            <a:fillRect/>
          </a:stretch>
        </p:blipFill>
        <p:spPr>
          <a:xfrm>
            <a:off x="692187" y="3009624"/>
            <a:ext cx="7594600" cy="2806700"/>
          </a:xfrm>
          <a:prstGeom prst="rect">
            <a:avLst/>
          </a:prstGeom>
        </p:spPr>
      </p:pic>
    </p:spTree>
    <p:extLst>
      <p:ext uri="{BB962C8B-B14F-4D97-AF65-F5344CB8AC3E}">
        <p14:creationId xmlns:p14="http://schemas.microsoft.com/office/powerpoint/2010/main" val="14258807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50</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508125"/>
            <a:ext cx="8702675" cy="830997"/>
          </a:xfrm>
          <a:prstGeom prst="rect">
            <a:avLst/>
          </a:prstGeom>
        </p:spPr>
        <p:txBody>
          <a:bodyPr wrap="square">
            <a:spAutoFit/>
          </a:bodyPr>
          <a:lstStyle/>
          <a:p>
            <a:pPr>
              <a:spcBef>
                <a:spcPts val="600"/>
              </a:spcBef>
              <a:spcAft>
                <a:spcPts val="600"/>
              </a:spcAft>
            </a:pPr>
            <a:r>
              <a:rPr lang="en-US" dirty="0"/>
              <a:t>And finally the phase matrix, will only have one row and one column of non-zero values</a:t>
            </a:r>
          </a:p>
        </p:txBody>
      </p:sp>
      <p:pic>
        <p:nvPicPr>
          <p:cNvPr id="2" name="Picture 1">
            <a:extLst>
              <a:ext uri="{FF2B5EF4-FFF2-40B4-BE49-F238E27FC236}">
                <a16:creationId xmlns:a16="http://schemas.microsoft.com/office/drawing/2014/main" id="{73E9FA49-194B-EC45-BF30-9B278D599F63}"/>
              </a:ext>
            </a:extLst>
          </p:cNvPr>
          <p:cNvPicPr>
            <a:picLocks noChangeAspect="1"/>
          </p:cNvPicPr>
          <p:nvPr/>
        </p:nvPicPr>
        <p:blipFill>
          <a:blip r:embed="rId2"/>
          <a:stretch>
            <a:fillRect/>
          </a:stretch>
        </p:blipFill>
        <p:spPr>
          <a:xfrm>
            <a:off x="1321594" y="2913062"/>
            <a:ext cx="6680200" cy="1917700"/>
          </a:xfrm>
          <a:prstGeom prst="rect">
            <a:avLst/>
          </a:prstGeom>
        </p:spPr>
      </p:pic>
    </p:spTree>
    <p:extLst>
      <p:ext uri="{BB962C8B-B14F-4D97-AF65-F5344CB8AC3E}">
        <p14:creationId xmlns:p14="http://schemas.microsoft.com/office/powerpoint/2010/main" val="1013383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51</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508125"/>
            <a:ext cx="8702675" cy="3447098"/>
          </a:xfrm>
          <a:prstGeom prst="rect">
            <a:avLst/>
          </a:prstGeom>
        </p:spPr>
        <p:txBody>
          <a:bodyPr wrap="square">
            <a:spAutoFit/>
          </a:bodyPr>
          <a:lstStyle/>
          <a:p>
            <a:pPr>
              <a:spcBef>
                <a:spcPts val="600"/>
              </a:spcBef>
              <a:spcAft>
                <a:spcPts val="600"/>
              </a:spcAft>
            </a:pPr>
            <a:r>
              <a:rPr lang="en-US" b="1" dirty="0"/>
              <a:t>Question</a:t>
            </a:r>
            <a:r>
              <a:rPr lang="en-US" dirty="0"/>
              <a:t>: The tape thickness for a tape-shielded cable in general is equal to </a:t>
            </a:r>
          </a:p>
          <a:p>
            <a:pPr marL="457200" indent="-457200">
              <a:spcBef>
                <a:spcPts val="600"/>
              </a:spcBef>
              <a:spcAft>
                <a:spcPts val="600"/>
              </a:spcAft>
              <a:buFont typeface="+mj-lt"/>
              <a:buAutoNum type="alphaLcPeriod"/>
            </a:pPr>
            <a:r>
              <a:rPr lang="en-US" dirty="0"/>
              <a:t>0.005 inches</a:t>
            </a:r>
          </a:p>
          <a:p>
            <a:pPr marL="457200" indent="-457200">
              <a:spcBef>
                <a:spcPts val="600"/>
              </a:spcBef>
              <a:spcAft>
                <a:spcPts val="600"/>
              </a:spcAft>
              <a:buFont typeface="+mj-lt"/>
              <a:buAutoNum type="alphaLcPeriod"/>
            </a:pPr>
            <a:r>
              <a:rPr lang="en-US" dirty="0"/>
              <a:t>0.05 inches</a:t>
            </a:r>
          </a:p>
          <a:p>
            <a:pPr marL="457200" indent="-457200">
              <a:spcBef>
                <a:spcPts val="600"/>
              </a:spcBef>
              <a:spcAft>
                <a:spcPts val="600"/>
              </a:spcAft>
              <a:buFont typeface="+mj-lt"/>
              <a:buAutoNum type="alphaLcPeriod"/>
            </a:pPr>
            <a:r>
              <a:rPr lang="en-US" dirty="0"/>
              <a:t>0.5 inches </a:t>
            </a:r>
          </a:p>
          <a:p>
            <a:pPr marL="457200" indent="-457200">
              <a:spcBef>
                <a:spcPts val="600"/>
              </a:spcBef>
              <a:spcAft>
                <a:spcPts val="600"/>
              </a:spcAft>
              <a:buFont typeface="+mj-lt"/>
              <a:buAutoNum type="alphaLcPeriod"/>
            </a:pPr>
            <a:r>
              <a:rPr lang="en-US" dirty="0"/>
              <a:t>5 inches</a:t>
            </a:r>
          </a:p>
          <a:p>
            <a:pPr marL="457200" indent="-457200">
              <a:spcBef>
                <a:spcPts val="600"/>
              </a:spcBef>
              <a:spcAft>
                <a:spcPts val="600"/>
              </a:spcAft>
              <a:buFont typeface="+mj-lt"/>
              <a:buAutoNum type="alphaLcPeriod"/>
            </a:pPr>
            <a:r>
              <a:rPr lang="en-US" dirty="0"/>
              <a:t>None of the above  </a:t>
            </a:r>
            <a:endParaRPr lang="en-US" b="1" dirty="0"/>
          </a:p>
        </p:txBody>
      </p:sp>
    </p:spTree>
    <p:extLst>
      <p:ext uri="{BB962C8B-B14F-4D97-AF65-F5344CB8AC3E}">
        <p14:creationId xmlns:p14="http://schemas.microsoft.com/office/powerpoint/2010/main" val="5229904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#4</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52</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7" name="Rectangle 2">
            <a:extLst>
              <a:ext uri="{FF2B5EF4-FFF2-40B4-BE49-F238E27FC236}">
                <a16:creationId xmlns:a16="http://schemas.microsoft.com/office/drawing/2014/main" id="{9BC8F789-4ACD-3D40-8C11-E7F4F305FB99}"/>
              </a:ext>
            </a:extLst>
          </p:cNvPr>
          <p:cNvSpPr txBox="1">
            <a:spLocks noChangeArrowheads="1"/>
          </p:cNvSpPr>
          <p:nvPr/>
        </p:nvSpPr>
        <p:spPr bwMode="auto">
          <a:xfrm>
            <a:off x="192088" y="3013075"/>
            <a:ext cx="88582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eaLnBrk="1" hangingPunct="1"/>
            <a:r>
              <a:rPr lang="en-US" altLang="en-US" sz="2200" kern="0" dirty="0">
                <a:solidFill>
                  <a:srgbClr val="16457F"/>
                </a:solidFill>
                <a:latin typeface="Arial" panose="020B0604020202020204" pitchFamily="34" charset="0"/>
                <a:cs typeface="Arial" panose="020B0604020202020204" pitchFamily="34" charset="0"/>
              </a:rPr>
              <a:t>Parallel Underground Lines</a:t>
            </a:r>
            <a:endParaRPr lang="en-US" altLang="en-US" sz="2200" u="sng" kern="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1302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#4</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Underground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53</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415525"/>
            <a:ext cx="8702675" cy="1323439"/>
          </a:xfrm>
          <a:prstGeom prst="rect">
            <a:avLst/>
          </a:prstGeom>
        </p:spPr>
        <p:txBody>
          <a:bodyPr wrap="square">
            <a:spAutoFit/>
          </a:bodyPr>
          <a:lstStyle/>
          <a:p>
            <a:pPr>
              <a:spcBef>
                <a:spcPts val="600"/>
              </a:spcBef>
              <a:spcAft>
                <a:spcPts val="600"/>
              </a:spcAft>
            </a:pPr>
            <a:r>
              <a:rPr lang="en-US" sz="2000" dirty="0"/>
              <a:t>The procedure for computing the phase impedance matrix for two overhead parallel lines has been presented in a previous lection. The figure below two concentric neutral parallel lines each with a separate grounded neutral conductor.</a:t>
            </a:r>
          </a:p>
        </p:txBody>
      </p:sp>
      <p:pic>
        <p:nvPicPr>
          <p:cNvPr id="3" name="Picture 2">
            <a:extLst>
              <a:ext uri="{FF2B5EF4-FFF2-40B4-BE49-F238E27FC236}">
                <a16:creationId xmlns:a16="http://schemas.microsoft.com/office/drawing/2014/main" id="{012115A5-AF7C-924E-9FFC-D152D5FD1324}"/>
              </a:ext>
            </a:extLst>
          </p:cNvPr>
          <p:cNvPicPr>
            <a:picLocks noChangeAspect="1"/>
          </p:cNvPicPr>
          <p:nvPr/>
        </p:nvPicPr>
        <p:blipFill>
          <a:blip r:embed="rId2"/>
          <a:stretch>
            <a:fillRect/>
          </a:stretch>
        </p:blipFill>
        <p:spPr>
          <a:xfrm>
            <a:off x="1574258" y="2653942"/>
            <a:ext cx="5658292" cy="4204058"/>
          </a:xfrm>
          <a:prstGeom prst="rect">
            <a:avLst/>
          </a:prstGeom>
        </p:spPr>
      </p:pic>
    </p:spTree>
    <p:extLst>
      <p:ext uri="{BB962C8B-B14F-4D97-AF65-F5344CB8AC3E}">
        <p14:creationId xmlns:p14="http://schemas.microsoft.com/office/powerpoint/2010/main" val="1868207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#4</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Underground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54</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358899"/>
            <a:ext cx="8702675" cy="1107996"/>
          </a:xfrm>
          <a:prstGeom prst="rect">
            <a:avLst/>
          </a:prstGeom>
        </p:spPr>
        <p:txBody>
          <a:bodyPr wrap="square">
            <a:spAutoFit/>
          </a:bodyPr>
          <a:lstStyle/>
          <a:p>
            <a:pPr>
              <a:spcBef>
                <a:spcPts val="600"/>
              </a:spcBef>
              <a:spcAft>
                <a:spcPts val="600"/>
              </a:spcAft>
            </a:pPr>
            <a:r>
              <a:rPr lang="en-US" sz="2200" dirty="0"/>
              <a:t>The same process for calculating parallel overhead lines would be used, however this would result in a 14 x 14 primitive impedance matrix</a:t>
            </a:r>
          </a:p>
        </p:txBody>
      </p:sp>
      <p:pic>
        <p:nvPicPr>
          <p:cNvPr id="10" name="Picture 9">
            <a:extLst>
              <a:ext uri="{FF2B5EF4-FFF2-40B4-BE49-F238E27FC236}">
                <a16:creationId xmlns:a16="http://schemas.microsoft.com/office/drawing/2014/main" id="{AF6231D4-27FD-5B4B-BE9B-7E8584CE12B7}"/>
              </a:ext>
            </a:extLst>
          </p:cNvPr>
          <p:cNvPicPr>
            <a:picLocks noChangeAspect="1"/>
          </p:cNvPicPr>
          <p:nvPr/>
        </p:nvPicPr>
        <p:blipFill>
          <a:blip r:embed="rId2"/>
          <a:stretch>
            <a:fillRect/>
          </a:stretch>
        </p:blipFill>
        <p:spPr>
          <a:xfrm>
            <a:off x="1701579" y="2331819"/>
            <a:ext cx="5658292" cy="4204058"/>
          </a:xfrm>
          <a:prstGeom prst="rect">
            <a:avLst/>
          </a:prstGeom>
        </p:spPr>
      </p:pic>
    </p:spTree>
    <p:extLst>
      <p:ext uri="{BB962C8B-B14F-4D97-AF65-F5344CB8AC3E}">
        <p14:creationId xmlns:p14="http://schemas.microsoft.com/office/powerpoint/2010/main" val="3133555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#4</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Underground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55</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358899"/>
            <a:ext cx="8702675" cy="830997"/>
          </a:xfrm>
          <a:prstGeom prst="rect">
            <a:avLst/>
          </a:prstGeom>
        </p:spPr>
        <p:txBody>
          <a:bodyPr wrap="square">
            <a:spAutoFit/>
          </a:bodyPr>
          <a:lstStyle/>
          <a:p>
            <a:pPr>
              <a:spcBef>
                <a:spcPts val="600"/>
              </a:spcBef>
              <a:spcAft>
                <a:spcPts val="600"/>
              </a:spcAft>
            </a:pPr>
            <a:r>
              <a:rPr lang="en-US" dirty="0"/>
              <a:t>After the </a:t>
            </a:r>
            <a:r>
              <a:rPr lang="en-US" dirty="0" err="1"/>
              <a:t>Kron</a:t>
            </a:r>
            <a:r>
              <a:rPr lang="en-US" dirty="0"/>
              <a:t> reduction is performed, the following matrix would be produced</a:t>
            </a:r>
          </a:p>
        </p:txBody>
      </p:sp>
      <p:pic>
        <p:nvPicPr>
          <p:cNvPr id="3" name="Picture 2">
            <a:extLst>
              <a:ext uri="{FF2B5EF4-FFF2-40B4-BE49-F238E27FC236}">
                <a16:creationId xmlns:a16="http://schemas.microsoft.com/office/drawing/2014/main" id="{571BF4D4-88C5-B24C-900E-9510FABA0C57}"/>
              </a:ext>
            </a:extLst>
          </p:cNvPr>
          <p:cNvPicPr>
            <a:picLocks noChangeAspect="1"/>
          </p:cNvPicPr>
          <p:nvPr/>
        </p:nvPicPr>
        <p:blipFill>
          <a:blip r:embed="rId2"/>
          <a:stretch>
            <a:fillRect/>
          </a:stretch>
        </p:blipFill>
        <p:spPr>
          <a:xfrm>
            <a:off x="1664494" y="2625298"/>
            <a:ext cx="5994400" cy="3340100"/>
          </a:xfrm>
          <a:prstGeom prst="rect">
            <a:avLst/>
          </a:prstGeom>
        </p:spPr>
      </p:pic>
    </p:spTree>
    <p:extLst>
      <p:ext uri="{BB962C8B-B14F-4D97-AF65-F5344CB8AC3E}">
        <p14:creationId xmlns:p14="http://schemas.microsoft.com/office/powerpoint/2010/main" val="40705434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#4</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Underground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56</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358899"/>
            <a:ext cx="8702675" cy="461665"/>
          </a:xfrm>
          <a:prstGeom prst="rect">
            <a:avLst/>
          </a:prstGeom>
        </p:spPr>
        <p:txBody>
          <a:bodyPr wrap="square">
            <a:spAutoFit/>
          </a:bodyPr>
          <a:lstStyle/>
          <a:p>
            <a:pPr>
              <a:spcBef>
                <a:spcPts val="600"/>
              </a:spcBef>
              <a:spcAft>
                <a:spcPts val="600"/>
              </a:spcAft>
            </a:pPr>
            <a:r>
              <a:rPr lang="en-US" dirty="0"/>
              <a:t>Or equivalently </a:t>
            </a:r>
          </a:p>
        </p:txBody>
      </p:sp>
      <p:pic>
        <p:nvPicPr>
          <p:cNvPr id="2" name="Picture 1">
            <a:extLst>
              <a:ext uri="{FF2B5EF4-FFF2-40B4-BE49-F238E27FC236}">
                <a16:creationId xmlns:a16="http://schemas.microsoft.com/office/drawing/2014/main" id="{F4AA0DFE-DC8E-CA45-9D0C-39CEB4BD0A04}"/>
              </a:ext>
            </a:extLst>
          </p:cNvPr>
          <p:cNvPicPr>
            <a:picLocks noChangeAspect="1"/>
          </p:cNvPicPr>
          <p:nvPr/>
        </p:nvPicPr>
        <p:blipFill>
          <a:blip r:embed="rId2"/>
          <a:stretch>
            <a:fillRect/>
          </a:stretch>
        </p:blipFill>
        <p:spPr>
          <a:xfrm>
            <a:off x="3208358" y="2415232"/>
            <a:ext cx="2171700" cy="1130300"/>
          </a:xfrm>
          <a:prstGeom prst="rect">
            <a:avLst/>
          </a:prstGeom>
        </p:spPr>
      </p:pic>
    </p:spTree>
    <p:extLst>
      <p:ext uri="{BB962C8B-B14F-4D97-AF65-F5344CB8AC3E}">
        <p14:creationId xmlns:p14="http://schemas.microsoft.com/office/powerpoint/2010/main" val="27590521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#4</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Underground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57</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358899"/>
            <a:ext cx="8702675" cy="830997"/>
          </a:xfrm>
          <a:prstGeom prst="rect">
            <a:avLst/>
          </a:prstGeom>
        </p:spPr>
        <p:txBody>
          <a:bodyPr wrap="square">
            <a:spAutoFit/>
          </a:bodyPr>
          <a:lstStyle/>
          <a:p>
            <a:pPr>
              <a:spcBef>
                <a:spcPts val="600"/>
              </a:spcBef>
              <a:spcAft>
                <a:spcPts val="600"/>
              </a:spcAft>
            </a:pPr>
            <a:r>
              <a:rPr lang="en-US" b="1" dirty="0"/>
              <a:t>Question: </a:t>
            </a:r>
            <a:r>
              <a:rPr lang="en-US" dirty="0"/>
              <a:t>The size of the primitive impedance matrix for the following set of parallel underground lines is _____ x _____ </a:t>
            </a:r>
            <a:endParaRPr lang="en-US" b="1" dirty="0"/>
          </a:p>
        </p:txBody>
      </p:sp>
      <p:pic>
        <p:nvPicPr>
          <p:cNvPr id="3" name="Picture 2">
            <a:extLst>
              <a:ext uri="{FF2B5EF4-FFF2-40B4-BE49-F238E27FC236}">
                <a16:creationId xmlns:a16="http://schemas.microsoft.com/office/drawing/2014/main" id="{97A3168F-44B2-6F46-9163-D477C36DF5DF}"/>
              </a:ext>
            </a:extLst>
          </p:cNvPr>
          <p:cNvPicPr>
            <a:picLocks noChangeAspect="1"/>
          </p:cNvPicPr>
          <p:nvPr/>
        </p:nvPicPr>
        <p:blipFill>
          <a:blip r:embed="rId2"/>
          <a:stretch>
            <a:fillRect/>
          </a:stretch>
        </p:blipFill>
        <p:spPr>
          <a:xfrm>
            <a:off x="1347881" y="2189896"/>
            <a:ext cx="6182174" cy="4634212"/>
          </a:xfrm>
          <a:prstGeom prst="rect">
            <a:avLst/>
          </a:prstGeom>
        </p:spPr>
      </p:pic>
    </p:spTree>
    <p:extLst>
      <p:ext uri="{BB962C8B-B14F-4D97-AF65-F5344CB8AC3E}">
        <p14:creationId xmlns:p14="http://schemas.microsoft.com/office/powerpoint/2010/main" val="1768169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#4</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Underground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58</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358899"/>
            <a:ext cx="8702675" cy="1107996"/>
          </a:xfrm>
          <a:prstGeom prst="rect">
            <a:avLst/>
          </a:prstGeom>
        </p:spPr>
        <p:txBody>
          <a:bodyPr wrap="square">
            <a:spAutoFit/>
          </a:bodyPr>
          <a:lstStyle/>
          <a:p>
            <a:pPr>
              <a:spcBef>
                <a:spcPts val="600"/>
              </a:spcBef>
              <a:spcAft>
                <a:spcPts val="600"/>
              </a:spcAft>
            </a:pPr>
            <a:r>
              <a:rPr lang="en-US" sz="2200" b="1" dirty="0"/>
              <a:t>Question: </a:t>
            </a:r>
            <a:r>
              <a:rPr lang="en-US" sz="2200" dirty="0"/>
              <a:t>After the </a:t>
            </a:r>
            <a:r>
              <a:rPr lang="en-US" sz="2200" dirty="0" err="1"/>
              <a:t>Kron</a:t>
            </a:r>
            <a:r>
              <a:rPr lang="en-US" sz="2200" dirty="0"/>
              <a:t> reduction is produced, the size of the phase impedance matrix for the following set of parallel underground lines is _____ x _____ </a:t>
            </a:r>
            <a:endParaRPr lang="en-US" sz="2200" b="1" dirty="0"/>
          </a:p>
        </p:txBody>
      </p:sp>
      <p:pic>
        <p:nvPicPr>
          <p:cNvPr id="3" name="Picture 2">
            <a:extLst>
              <a:ext uri="{FF2B5EF4-FFF2-40B4-BE49-F238E27FC236}">
                <a16:creationId xmlns:a16="http://schemas.microsoft.com/office/drawing/2014/main" id="{97A3168F-44B2-6F46-9163-D477C36DF5DF}"/>
              </a:ext>
            </a:extLst>
          </p:cNvPr>
          <p:cNvPicPr>
            <a:picLocks noChangeAspect="1"/>
          </p:cNvPicPr>
          <p:nvPr/>
        </p:nvPicPr>
        <p:blipFill>
          <a:blip r:embed="rId2"/>
          <a:stretch>
            <a:fillRect/>
          </a:stretch>
        </p:blipFill>
        <p:spPr>
          <a:xfrm>
            <a:off x="1781721" y="2539827"/>
            <a:ext cx="5580558" cy="4183235"/>
          </a:xfrm>
          <a:prstGeom prst="rect">
            <a:avLst/>
          </a:prstGeom>
        </p:spPr>
      </p:pic>
    </p:spTree>
    <p:extLst>
      <p:ext uri="{BB962C8B-B14F-4D97-AF65-F5344CB8AC3E}">
        <p14:creationId xmlns:p14="http://schemas.microsoft.com/office/powerpoint/2010/main" val="822945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553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There are two popular types of underground cables</a:t>
            </a:r>
          </a:p>
          <a:p>
            <a:pPr marL="457200" indent="-457200">
              <a:spcBef>
                <a:spcPct val="0"/>
              </a:spcBef>
              <a:spcAft>
                <a:spcPts val="1200"/>
              </a:spcAft>
              <a:buClrTx/>
              <a:buFont typeface="+mj-lt"/>
              <a:buAutoNum type="arabicPeriod"/>
            </a:pPr>
            <a:r>
              <a:rPr lang="en-US" altLang="en-US" sz="2400" dirty="0">
                <a:solidFill>
                  <a:schemeClr val="tx1"/>
                </a:solidFill>
                <a:latin typeface="Arial" panose="020B0604020202020204" pitchFamily="34" charset="0"/>
              </a:rPr>
              <a:t>Concentric neutral cable</a:t>
            </a:r>
          </a:p>
          <a:p>
            <a:pPr marL="457200" indent="-457200">
              <a:spcBef>
                <a:spcPct val="0"/>
              </a:spcBef>
              <a:spcAft>
                <a:spcPts val="1200"/>
              </a:spcAft>
              <a:buClrTx/>
              <a:buFont typeface="+mj-lt"/>
              <a:buAutoNum type="arabicPeriod"/>
            </a:pPr>
            <a:r>
              <a:rPr lang="en-US" altLang="en-US" sz="2400" dirty="0">
                <a:solidFill>
                  <a:schemeClr val="tx1"/>
                </a:solidFill>
                <a:latin typeface="Arial" panose="020B0604020202020204" pitchFamily="34" charset="0"/>
              </a:rPr>
              <a:t>Tape shield cable </a:t>
            </a: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br>
              <a:rPr lang="en-US" altLang="en-US" sz="2400" b="1" dirty="0">
                <a:solidFill>
                  <a:schemeClr val="tx1"/>
                </a:solidFill>
                <a:latin typeface="Arial" panose="020B0604020202020204" pitchFamily="34" charset="0"/>
              </a:rPr>
            </a:b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1718423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7</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There are two popular types of underground cables</a:t>
            </a:r>
          </a:p>
          <a:p>
            <a:pPr marL="457200" indent="-457200">
              <a:spcBef>
                <a:spcPct val="0"/>
              </a:spcBef>
              <a:spcAft>
                <a:spcPts val="1200"/>
              </a:spcAft>
              <a:buClrTx/>
              <a:buFont typeface="+mj-lt"/>
              <a:buAutoNum type="arabicPeriod"/>
            </a:pPr>
            <a:r>
              <a:rPr lang="en-US" altLang="en-US" sz="2400" dirty="0">
                <a:solidFill>
                  <a:schemeClr val="tx1"/>
                </a:solidFill>
                <a:latin typeface="Arial" panose="020B0604020202020204" pitchFamily="34" charset="0"/>
              </a:rPr>
              <a:t>Concentric neutral cable</a:t>
            </a:r>
          </a:p>
          <a:p>
            <a:pPr marL="457200" indent="-457200">
              <a:spcBef>
                <a:spcPct val="0"/>
              </a:spcBef>
              <a:spcAft>
                <a:spcPts val="1200"/>
              </a:spcAft>
              <a:buClrTx/>
              <a:buFont typeface="+mj-lt"/>
              <a:buAutoNum type="arabicPeriod"/>
            </a:pPr>
            <a:r>
              <a:rPr lang="en-US" altLang="en-US" sz="2400" dirty="0">
                <a:solidFill>
                  <a:schemeClr val="tx1"/>
                </a:solidFill>
                <a:latin typeface="Arial" panose="020B0604020202020204" pitchFamily="34" charset="0"/>
              </a:rPr>
              <a:t>Tape shield cable </a:t>
            </a:r>
          </a:p>
          <a:p>
            <a:pPr marL="457200" indent="-457200">
              <a:spcBef>
                <a:spcPct val="0"/>
              </a:spcBef>
              <a:spcAft>
                <a:spcPts val="1200"/>
              </a:spcAft>
              <a:buClrTx/>
              <a:buFont typeface="+mj-lt"/>
              <a:buAutoNum type="arabicPeriod"/>
            </a:pPr>
            <a:endParaRPr lang="en-US" altLang="en-US" sz="2400" dirty="0">
              <a:solidFill>
                <a:schemeClr val="tx1"/>
              </a:solidFill>
              <a:latin typeface="Arial" panose="020B0604020202020204" pitchFamily="34" charset="0"/>
            </a:endParaRPr>
          </a:p>
          <a:p>
            <a:pPr marL="457200" indent="-457200">
              <a:spcBef>
                <a:spcPct val="0"/>
              </a:spcBef>
              <a:spcAft>
                <a:spcPts val="1200"/>
              </a:spcAft>
              <a:buClrTx/>
              <a:buFont typeface="+mj-lt"/>
              <a:buAutoNum type="arabicPeriod"/>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r>
              <a:rPr lang="en-US" altLang="en-US" sz="2400" dirty="0">
                <a:solidFill>
                  <a:schemeClr val="tx1"/>
                </a:solidFill>
                <a:latin typeface="Arial" panose="020B0604020202020204" pitchFamily="34" charset="0"/>
              </a:rPr>
              <a:t>Underground circuits will produce a 7 x 7 primitive impedance matrix if there is a neutral and a 6 x 6 if there is not a neutral</a:t>
            </a: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3233506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8</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49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Shown below is a drawing of a </a:t>
            </a:r>
            <a:r>
              <a:rPr lang="en-US" altLang="en-US" sz="2400" b="1" dirty="0">
                <a:solidFill>
                  <a:schemeClr val="tx1"/>
                </a:solidFill>
                <a:latin typeface="Arial" panose="020B0604020202020204" pitchFamily="34" charset="0"/>
              </a:rPr>
              <a:t>concentric neutral cable </a:t>
            </a: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br>
              <a:rPr lang="en-US" altLang="en-US" sz="2400" b="1" dirty="0">
                <a:solidFill>
                  <a:schemeClr val="tx1"/>
                </a:solidFill>
                <a:latin typeface="Arial" panose="020B0604020202020204" pitchFamily="34" charset="0"/>
              </a:rPr>
            </a:b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E0244A9B-674A-C941-A67D-3C30310163C5}"/>
              </a:ext>
            </a:extLst>
          </p:cNvPr>
          <p:cNvPicPr>
            <a:picLocks noChangeAspect="1"/>
          </p:cNvPicPr>
          <p:nvPr/>
        </p:nvPicPr>
        <p:blipFill>
          <a:blip r:embed="rId2"/>
          <a:stretch>
            <a:fillRect/>
          </a:stretch>
        </p:blipFill>
        <p:spPr>
          <a:xfrm>
            <a:off x="543915" y="2459307"/>
            <a:ext cx="8264291" cy="3568148"/>
          </a:xfrm>
          <a:prstGeom prst="rect">
            <a:avLst/>
          </a:prstGeom>
        </p:spPr>
      </p:pic>
    </p:spTree>
    <p:extLst>
      <p:ext uri="{BB962C8B-B14F-4D97-AF65-F5344CB8AC3E}">
        <p14:creationId xmlns:p14="http://schemas.microsoft.com/office/powerpoint/2010/main" val="2668350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9</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000" dirty="0">
                <a:solidFill>
                  <a:schemeClr val="tx1"/>
                </a:solidFill>
                <a:latin typeface="Arial" panose="020B0604020202020204" pitchFamily="34" charset="0"/>
              </a:rPr>
              <a:t>In order to apply Carson’s equations to this cable, the following data needs to be extracted from a table of underground cables (Appendices A and B).</a:t>
            </a:r>
          </a:p>
          <a:p>
            <a:pPr marL="0" indent="0">
              <a:spcBef>
                <a:spcPct val="0"/>
              </a:spcBef>
              <a:spcAft>
                <a:spcPts val="1200"/>
              </a:spcAft>
              <a:buClrTx/>
              <a:buNone/>
            </a:pPr>
            <a:r>
              <a:rPr lang="en-US" altLang="en-US" sz="2000" dirty="0">
                <a:solidFill>
                  <a:schemeClr val="tx1"/>
                </a:solidFill>
                <a:latin typeface="Arial" panose="020B0604020202020204" pitchFamily="34" charset="0"/>
              </a:rPr>
              <a:t>d</a:t>
            </a:r>
            <a:r>
              <a:rPr lang="en-US" altLang="en-US" sz="2000" baseline="-25000" dirty="0">
                <a:solidFill>
                  <a:schemeClr val="tx1"/>
                </a:solidFill>
                <a:latin typeface="Arial" panose="020B0604020202020204" pitchFamily="34" charset="0"/>
              </a:rPr>
              <a:t>c</a:t>
            </a:r>
            <a:r>
              <a:rPr lang="en-US" altLang="en-US" sz="2000" dirty="0">
                <a:solidFill>
                  <a:schemeClr val="tx1"/>
                </a:solidFill>
                <a:latin typeface="Arial" panose="020B0604020202020204" pitchFamily="34" charset="0"/>
              </a:rPr>
              <a:t> = phase conductor diameter (in.)</a:t>
            </a:r>
          </a:p>
          <a:p>
            <a:pPr marL="0" indent="0">
              <a:spcBef>
                <a:spcPct val="0"/>
              </a:spcBef>
              <a:spcAft>
                <a:spcPts val="1200"/>
              </a:spcAft>
              <a:buClrTx/>
              <a:buNone/>
            </a:pPr>
            <a:r>
              <a:rPr lang="en-US" altLang="en-US" sz="2000" dirty="0" err="1">
                <a:solidFill>
                  <a:schemeClr val="tx1"/>
                </a:solidFill>
                <a:latin typeface="Arial" panose="020B0604020202020204" pitchFamily="34" charset="0"/>
              </a:rPr>
              <a:t>d</a:t>
            </a:r>
            <a:r>
              <a:rPr lang="en-US" altLang="en-US" sz="2000" baseline="-25000" dirty="0" err="1">
                <a:solidFill>
                  <a:schemeClr val="tx1"/>
                </a:solidFill>
                <a:latin typeface="Arial" panose="020B0604020202020204" pitchFamily="34" charset="0"/>
              </a:rPr>
              <a:t>od</a:t>
            </a:r>
            <a:r>
              <a:rPr lang="en-US" altLang="en-US" sz="2000" dirty="0">
                <a:solidFill>
                  <a:schemeClr val="tx1"/>
                </a:solidFill>
                <a:latin typeface="Arial" panose="020B0604020202020204" pitchFamily="34" charset="0"/>
              </a:rPr>
              <a:t> = nominal diameter over the concentric neutrals of the cable (in.)</a:t>
            </a:r>
          </a:p>
          <a:p>
            <a:pPr marL="0" indent="0">
              <a:spcBef>
                <a:spcPct val="0"/>
              </a:spcBef>
              <a:spcAft>
                <a:spcPts val="1200"/>
              </a:spcAft>
              <a:buClrTx/>
              <a:buNone/>
            </a:pPr>
            <a:r>
              <a:rPr lang="en-US" altLang="en-US" sz="2000" dirty="0">
                <a:solidFill>
                  <a:schemeClr val="tx1"/>
                </a:solidFill>
                <a:latin typeface="Arial" panose="020B0604020202020204" pitchFamily="34" charset="0"/>
              </a:rPr>
              <a:t>d</a:t>
            </a:r>
            <a:r>
              <a:rPr lang="en-US" altLang="en-US" sz="2000" baseline="-25000" dirty="0">
                <a:solidFill>
                  <a:schemeClr val="tx1"/>
                </a:solidFill>
                <a:latin typeface="Arial" panose="020B0604020202020204" pitchFamily="34" charset="0"/>
              </a:rPr>
              <a:t>s</a:t>
            </a:r>
            <a:r>
              <a:rPr lang="en-US" altLang="en-US" sz="2000" dirty="0">
                <a:solidFill>
                  <a:schemeClr val="tx1"/>
                </a:solidFill>
                <a:latin typeface="Arial" panose="020B0604020202020204" pitchFamily="34" charset="0"/>
              </a:rPr>
              <a:t> = diameter of a concentric neutral strand (in.)</a:t>
            </a:r>
          </a:p>
          <a:p>
            <a:pPr marL="0" indent="0">
              <a:spcBef>
                <a:spcPct val="0"/>
              </a:spcBef>
              <a:spcAft>
                <a:spcPts val="1200"/>
              </a:spcAft>
              <a:buClrTx/>
              <a:buNone/>
            </a:pPr>
            <a:r>
              <a:rPr lang="en-US" altLang="en-US" sz="2000" dirty="0" err="1">
                <a:solidFill>
                  <a:schemeClr val="tx1"/>
                </a:solidFill>
                <a:latin typeface="Arial" panose="020B0604020202020204" pitchFamily="34" charset="0"/>
              </a:rPr>
              <a:t>GMR</a:t>
            </a:r>
            <a:r>
              <a:rPr lang="en-US" altLang="en-US" sz="2000" baseline="-25000" dirty="0" err="1">
                <a:solidFill>
                  <a:schemeClr val="tx1"/>
                </a:solidFill>
                <a:latin typeface="Arial" panose="020B0604020202020204" pitchFamily="34" charset="0"/>
              </a:rPr>
              <a:t>c</a:t>
            </a:r>
            <a:r>
              <a:rPr lang="en-US" altLang="en-US" sz="2000" dirty="0">
                <a:solidFill>
                  <a:schemeClr val="tx1"/>
                </a:solidFill>
                <a:latin typeface="Arial" panose="020B0604020202020204" pitchFamily="34" charset="0"/>
              </a:rPr>
              <a:t> = geometric mean radius of the phase conductor (ft)</a:t>
            </a:r>
          </a:p>
          <a:p>
            <a:pPr marL="0" indent="0">
              <a:spcBef>
                <a:spcPct val="0"/>
              </a:spcBef>
              <a:spcAft>
                <a:spcPts val="1200"/>
              </a:spcAft>
              <a:buClrTx/>
              <a:buNone/>
            </a:pPr>
            <a:r>
              <a:rPr lang="en-US" altLang="en-US" sz="2000" dirty="0">
                <a:solidFill>
                  <a:schemeClr val="tx1"/>
                </a:solidFill>
                <a:latin typeface="Arial" panose="020B0604020202020204" pitchFamily="34" charset="0"/>
              </a:rPr>
              <a:t>GMR</a:t>
            </a:r>
            <a:r>
              <a:rPr lang="en-US" altLang="en-US" sz="2000" baseline="-25000" dirty="0">
                <a:solidFill>
                  <a:schemeClr val="tx1"/>
                </a:solidFill>
                <a:latin typeface="Arial" panose="020B0604020202020204" pitchFamily="34" charset="0"/>
              </a:rPr>
              <a:t>s</a:t>
            </a:r>
            <a:r>
              <a:rPr lang="en-US" altLang="en-US" sz="2000" dirty="0">
                <a:solidFill>
                  <a:schemeClr val="tx1"/>
                </a:solidFill>
                <a:latin typeface="Arial" panose="020B0604020202020204" pitchFamily="34" charset="0"/>
              </a:rPr>
              <a:t> = geometric mean radius of a neutral strand (ft)</a:t>
            </a:r>
          </a:p>
          <a:p>
            <a:pPr marL="0" indent="0">
              <a:spcBef>
                <a:spcPct val="0"/>
              </a:spcBef>
              <a:spcAft>
                <a:spcPts val="1200"/>
              </a:spcAft>
              <a:buClrTx/>
              <a:buNone/>
            </a:pPr>
            <a:r>
              <a:rPr lang="en-US" altLang="en-US" sz="2000" dirty="0" err="1">
                <a:solidFill>
                  <a:schemeClr val="tx1"/>
                </a:solidFill>
                <a:latin typeface="Arial" panose="020B0604020202020204" pitchFamily="34" charset="0"/>
              </a:rPr>
              <a:t>r</a:t>
            </a:r>
            <a:r>
              <a:rPr lang="en-US" altLang="en-US" sz="2000" baseline="-25000" dirty="0" err="1">
                <a:solidFill>
                  <a:schemeClr val="tx1"/>
                </a:solidFill>
                <a:latin typeface="Arial" panose="020B0604020202020204" pitchFamily="34" charset="0"/>
              </a:rPr>
              <a:t>c</a:t>
            </a:r>
            <a:r>
              <a:rPr lang="en-US" altLang="en-US" sz="2000" dirty="0">
                <a:solidFill>
                  <a:schemeClr val="tx1"/>
                </a:solidFill>
                <a:latin typeface="Arial" panose="020B0604020202020204" pitchFamily="34" charset="0"/>
              </a:rPr>
              <a:t> = resistance of the phase conductor (</a:t>
            </a:r>
            <a:r>
              <a:rPr lang="el-GR" altLang="en-US" sz="2000" dirty="0">
                <a:solidFill>
                  <a:schemeClr val="tx1"/>
                </a:solidFill>
                <a:latin typeface="Arial" panose="020B0604020202020204" pitchFamily="34" charset="0"/>
              </a:rPr>
              <a:t>Ω/</a:t>
            </a:r>
            <a:r>
              <a:rPr lang="en-US" altLang="en-US" sz="2000" dirty="0">
                <a:solidFill>
                  <a:schemeClr val="tx1"/>
                </a:solidFill>
                <a:latin typeface="Arial" panose="020B0604020202020204" pitchFamily="34" charset="0"/>
              </a:rPr>
              <a:t>mile)</a:t>
            </a:r>
          </a:p>
          <a:p>
            <a:pPr marL="0" indent="0">
              <a:spcBef>
                <a:spcPct val="0"/>
              </a:spcBef>
              <a:spcAft>
                <a:spcPts val="1200"/>
              </a:spcAft>
              <a:buClrTx/>
              <a:buNone/>
            </a:pPr>
            <a:r>
              <a:rPr lang="en-US" altLang="en-US" sz="2000" dirty="0" err="1">
                <a:solidFill>
                  <a:schemeClr val="tx1"/>
                </a:solidFill>
                <a:latin typeface="Arial" panose="020B0604020202020204" pitchFamily="34" charset="0"/>
              </a:rPr>
              <a:t>r</a:t>
            </a:r>
            <a:r>
              <a:rPr lang="en-US" altLang="en-US" sz="2000" baseline="-25000" dirty="0" err="1">
                <a:solidFill>
                  <a:schemeClr val="tx1"/>
                </a:solidFill>
                <a:latin typeface="Arial" panose="020B0604020202020204" pitchFamily="34" charset="0"/>
              </a:rPr>
              <a:t>s</a:t>
            </a:r>
            <a:r>
              <a:rPr lang="en-US" altLang="en-US" sz="2000" dirty="0">
                <a:solidFill>
                  <a:schemeClr val="tx1"/>
                </a:solidFill>
                <a:latin typeface="Arial" panose="020B0604020202020204" pitchFamily="34" charset="0"/>
              </a:rPr>
              <a:t> = resistance of a solid neutral strand (</a:t>
            </a:r>
            <a:r>
              <a:rPr lang="el-GR" altLang="en-US" sz="2000" dirty="0">
                <a:solidFill>
                  <a:schemeClr val="tx1"/>
                </a:solidFill>
                <a:latin typeface="Arial" panose="020B0604020202020204" pitchFamily="34" charset="0"/>
              </a:rPr>
              <a:t>Ω/</a:t>
            </a:r>
            <a:r>
              <a:rPr lang="en-US" altLang="en-US" sz="2000" dirty="0">
                <a:solidFill>
                  <a:schemeClr val="tx1"/>
                </a:solidFill>
                <a:latin typeface="Arial" panose="020B0604020202020204" pitchFamily="34" charset="0"/>
              </a:rPr>
              <a:t>mile)</a:t>
            </a:r>
          </a:p>
          <a:p>
            <a:pPr marL="0" indent="0">
              <a:spcBef>
                <a:spcPct val="0"/>
              </a:spcBef>
              <a:spcAft>
                <a:spcPts val="1200"/>
              </a:spcAft>
              <a:buClrTx/>
              <a:buNone/>
            </a:pPr>
            <a:r>
              <a:rPr lang="en-US" altLang="en-US" sz="2000" dirty="0">
                <a:solidFill>
                  <a:schemeClr val="tx1"/>
                </a:solidFill>
                <a:latin typeface="Arial" panose="020B0604020202020204" pitchFamily="34" charset="0"/>
              </a:rPr>
              <a:t>k = number of concentric neutral strands</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2419011352"/>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Georgia"/>
        <a:ea typeface="ＭＳ Ｐゴシック"/>
        <a:cs typeface="ＭＳ Ｐゴシック"/>
      </a:majorFont>
      <a:minorFont>
        <a:latin typeface="Georgi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22529</TotalTime>
  <Words>1682</Words>
  <Application>Microsoft Macintosh PowerPoint</Application>
  <PresentationFormat>On-screen Show (4:3)</PresentationFormat>
  <Paragraphs>323</Paragraphs>
  <Slides>58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-apple-system</vt:lpstr>
      <vt:lpstr>Arial</vt:lpstr>
      <vt:lpstr>Calibri</vt:lpstr>
      <vt:lpstr>Cambria Math</vt:lpstr>
      <vt:lpstr>Georgia</vt:lpstr>
      <vt:lpstr>Times New Roman</vt:lpstr>
      <vt:lpstr>Wingdings</vt:lpstr>
      <vt:lpstr>Blank Presentation</vt:lpstr>
      <vt:lpstr>PowerPoint Presentation</vt:lpstr>
      <vt:lpstr>Outline</vt:lpstr>
      <vt:lpstr>PowerPoint Presentation</vt:lpstr>
      <vt:lpstr>Concentric Neutral Cable</vt:lpstr>
      <vt:lpstr>Concentric Neutral Cable</vt:lpstr>
      <vt:lpstr>Concentric Neutral Cable</vt:lpstr>
      <vt:lpstr>Concentric Neutral Cable</vt:lpstr>
      <vt:lpstr>Concentric Neutral Cable</vt:lpstr>
      <vt:lpstr>Concentric Neutral Cable</vt:lpstr>
      <vt:lpstr>PowerPoint Presentation</vt:lpstr>
      <vt:lpstr>Concentric Neutral Cable</vt:lpstr>
      <vt:lpstr>Concentric Neutral Cable</vt:lpstr>
      <vt:lpstr>Concentric Neutral Cable</vt:lpstr>
      <vt:lpstr>Concentric Neutral Cable</vt:lpstr>
      <vt:lpstr>Concentric Neutral Cable</vt:lpstr>
      <vt:lpstr>Concentric Neutral Cable</vt:lpstr>
      <vt:lpstr>Concentric Neutral Cable</vt:lpstr>
      <vt:lpstr>Concentric Neutral Cable</vt:lpstr>
      <vt:lpstr>Concentric Neutral Cable</vt:lpstr>
      <vt:lpstr>Concentric Neutral Cable</vt:lpstr>
      <vt:lpstr>PowerPoint Presentation</vt:lpstr>
      <vt:lpstr>Concentric Neutral Example </vt:lpstr>
      <vt:lpstr>Concentric Neutral Example </vt:lpstr>
      <vt:lpstr>PowerPoint Presentation</vt:lpstr>
      <vt:lpstr>PowerPoint Presentation</vt:lpstr>
      <vt:lpstr>PowerPoint Presentation</vt:lpstr>
      <vt:lpstr>Concentric Neutral Example </vt:lpstr>
      <vt:lpstr>Concentric Neutral Example </vt:lpstr>
      <vt:lpstr>Concentric Neutral Example </vt:lpstr>
      <vt:lpstr>Concentric Neutral Example </vt:lpstr>
      <vt:lpstr>Concentric Neutral Example </vt:lpstr>
      <vt:lpstr>Concentric Neutral Example </vt:lpstr>
      <vt:lpstr>Concentric Neutral Example </vt:lpstr>
      <vt:lpstr>PowerPoint Presentation</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PowerPoint Presentation</vt:lpstr>
      <vt:lpstr>Parallel Underground Lines</vt:lpstr>
      <vt:lpstr>Parallel Underground Lines</vt:lpstr>
      <vt:lpstr>Parallel Underground Lines</vt:lpstr>
      <vt:lpstr>Parallel Underground Lines</vt:lpstr>
      <vt:lpstr>Parallel Underground Lines</vt:lpstr>
      <vt:lpstr>Parallel Underground Lines</vt:lpstr>
    </vt:vector>
  </TitlesOfParts>
  <Company>University of Pittsburgh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Randy Oest -- UMC</dc:creator>
  <cp:lastModifiedBy>Kerestes, Robert John</cp:lastModifiedBy>
  <cp:revision>421</cp:revision>
  <cp:lastPrinted>2015-09-22T18:21:53Z</cp:lastPrinted>
  <dcterms:created xsi:type="dcterms:W3CDTF">2008-08-13T18:21:14Z</dcterms:created>
  <dcterms:modified xsi:type="dcterms:W3CDTF">2022-06-04T08:25:15Z</dcterms:modified>
</cp:coreProperties>
</file>